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54" r:id="rId2"/>
  </p:sldMasterIdLst>
  <p:notesMasterIdLst>
    <p:notesMasterId r:id="rId25"/>
  </p:notesMasterIdLst>
  <p:sldIdLst>
    <p:sldId id="256" r:id="rId3"/>
    <p:sldId id="257" r:id="rId4"/>
    <p:sldId id="258" r:id="rId5"/>
    <p:sldId id="259" r:id="rId6"/>
    <p:sldId id="383" r:id="rId7"/>
    <p:sldId id="331" r:id="rId8"/>
    <p:sldId id="366" r:id="rId9"/>
    <p:sldId id="385" r:id="rId10"/>
    <p:sldId id="332" r:id="rId11"/>
    <p:sldId id="375" r:id="rId12"/>
    <p:sldId id="372" r:id="rId13"/>
    <p:sldId id="380" r:id="rId14"/>
    <p:sldId id="371" r:id="rId15"/>
    <p:sldId id="384" r:id="rId16"/>
    <p:sldId id="381" r:id="rId17"/>
    <p:sldId id="348" r:id="rId18"/>
    <p:sldId id="264" r:id="rId19"/>
    <p:sldId id="265" r:id="rId20"/>
    <p:sldId id="266" r:id="rId21"/>
    <p:sldId id="267" r:id="rId22"/>
    <p:sldId id="268" r:id="rId23"/>
    <p:sldId id="269"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eredith Lee"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9760"/>
  </p:normalViewPr>
  <p:slideViewPr>
    <p:cSldViewPr snapToGrid="0">
      <p:cViewPr varScale="1">
        <p:scale>
          <a:sx n="138" d="100"/>
          <a:sy n="138" d="100"/>
        </p:scale>
        <p:origin x="216"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E1D560-A744-154A-8731-CD48D5742782}" type="doc">
      <dgm:prSet loTypeId="urn:microsoft.com/office/officeart/2005/8/layout/process1" loCatId="" qsTypeId="urn:microsoft.com/office/officeart/2005/8/quickstyle/simple4" qsCatId="simple" csTypeId="urn:microsoft.com/office/officeart/2005/8/colors/accent0_3" csCatId="mainScheme" phldr="1"/>
      <dgm:spPr/>
    </dgm:pt>
    <dgm:pt modelId="{0D103EE4-FFF1-8448-B16A-C65893BD9999}">
      <dgm:prSet phldrT="[Text]"/>
      <dgm:spPr/>
      <dgm:t>
        <a:bodyPr/>
        <a:lstStyle/>
        <a:p>
          <a:r>
            <a:rPr lang="en-US" dirty="0"/>
            <a:t>Spend a </a:t>
          </a:r>
          <a:r>
            <a:rPr lang="en-US" u="none" dirty="0">
              <a:solidFill>
                <a:srgbClr val="92D050"/>
              </a:solidFill>
            </a:rPr>
            <a:t>limited</a:t>
          </a:r>
          <a:r>
            <a:rPr lang="en-US" u="sng" dirty="0"/>
            <a:t> </a:t>
          </a:r>
          <a:r>
            <a:rPr lang="en-US" u="none" dirty="0"/>
            <a:t>amount of time </a:t>
          </a:r>
          <a:r>
            <a:rPr lang="en-US" u="none" dirty="0">
              <a:solidFill>
                <a:srgbClr val="92D050"/>
              </a:solidFill>
            </a:rPr>
            <a:t>actively</a:t>
          </a:r>
          <a:r>
            <a:rPr lang="en-US" dirty="0"/>
            <a:t> looking for the solution</a:t>
          </a:r>
        </a:p>
      </dgm:t>
    </dgm:pt>
    <dgm:pt modelId="{0570FBC4-AC7C-8D4F-8B24-7BA5158E1AFF}" type="parTrans" cxnId="{D1BFC0BA-6FF0-5F43-AAD7-9D56054D2973}">
      <dgm:prSet/>
      <dgm:spPr/>
      <dgm:t>
        <a:bodyPr/>
        <a:lstStyle/>
        <a:p>
          <a:endParaRPr lang="en-US"/>
        </a:p>
      </dgm:t>
    </dgm:pt>
    <dgm:pt modelId="{BDAF3473-E0CA-2E48-BB92-84762A865F59}" type="sibTrans" cxnId="{D1BFC0BA-6FF0-5F43-AAD7-9D56054D2973}">
      <dgm:prSet/>
      <dgm:spPr/>
      <dgm:t>
        <a:bodyPr/>
        <a:lstStyle/>
        <a:p>
          <a:endParaRPr lang="en-US"/>
        </a:p>
      </dgm:t>
    </dgm:pt>
    <dgm:pt modelId="{294ADEA4-C851-1043-BE5E-A4373C8A2084}">
      <dgm:prSet phldrT="[Text]"/>
      <dgm:spPr/>
      <dgm:t>
        <a:bodyPr/>
        <a:lstStyle/>
        <a:p>
          <a:r>
            <a:rPr lang="en-US" dirty="0"/>
            <a:t>Ask for help</a:t>
          </a:r>
        </a:p>
      </dgm:t>
    </dgm:pt>
    <dgm:pt modelId="{74496209-1B06-7A4B-8BB4-BE0D4056D8FC}" type="parTrans" cxnId="{FC6F1EEB-E085-A74D-B53F-EBE1B3CE7B97}">
      <dgm:prSet/>
      <dgm:spPr/>
      <dgm:t>
        <a:bodyPr/>
        <a:lstStyle/>
        <a:p>
          <a:endParaRPr lang="en-US"/>
        </a:p>
      </dgm:t>
    </dgm:pt>
    <dgm:pt modelId="{534B4312-E6CF-2443-984E-E2AF25AE231C}" type="sibTrans" cxnId="{FC6F1EEB-E085-A74D-B53F-EBE1B3CE7B97}">
      <dgm:prSet/>
      <dgm:spPr/>
      <dgm:t>
        <a:bodyPr/>
        <a:lstStyle/>
        <a:p>
          <a:endParaRPr lang="en-US"/>
        </a:p>
      </dgm:t>
    </dgm:pt>
    <dgm:pt modelId="{EA1801E4-CDEA-8E4C-A227-A8410C8B52E9}" type="pres">
      <dgm:prSet presAssocID="{D5E1D560-A744-154A-8731-CD48D5742782}" presName="Name0" presStyleCnt="0">
        <dgm:presLayoutVars>
          <dgm:dir/>
          <dgm:resizeHandles val="exact"/>
        </dgm:presLayoutVars>
      </dgm:prSet>
      <dgm:spPr/>
    </dgm:pt>
    <dgm:pt modelId="{2677B3CB-B032-F546-A603-E462CD3FD292}" type="pres">
      <dgm:prSet presAssocID="{0D103EE4-FFF1-8448-B16A-C65893BD9999}" presName="node" presStyleLbl="node1" presStyleIdx="0" presStyleCnt="2">
        <dgm:presLayoutVars>
          <dgm:bulletEnabled val="1"/>
        </dgm:presLayoutVars>
      </dgm:prSet>
      <dgm:spPr/>
    </dgm:pt>
    <dgm:pt modelId="{EAE5AE4B-51ED-1044-B120-204CE3E495F4}" type="pres">
      <dgm:prSet presAssocID="{BDAF3473-E0CA-2E48-BB92-84762A865F59}" presName="sibTrans" presStyleLbl="sibTrans2D1" presStyleIdx="0" presStyleCnt="1"/>
      <dgm:spPr/>
    </dgm:pt>
    <dgm:pt modelId="{EAC86501-3729-FB47-98F9-7CCBDF3CB164}" type="pres">
      <dgm:prSet presAssocID="{BDAF3473-E0CA-2E48-BB92-84762A865F59}" presName="connectorText" presStyleLbl="sibTrans2D1" presStyleIdx="0" presStyleCnt="1"/>
      <dgm:spPr/>
    </dgm:pt>
    <dgm:pt modelId="{346F3ED3-A260-EE44-ADF1-9EC2B876AAD8}" type="pres">
      <dgm:prSet presAssocID="{294ADEA4-C851-1043-BE5E-A4373C8A2084}" presName="node" presStyleLbl="node1" presStyleIdx="1" presStyleCnt="2">
        <dgm:presLayoutVars>
          <dgm:bulletEnabled val="1"/>
        </dgm:presLayoutVars>
      </dgm:prSet>
      <dgm:spPr/>
    </dgm:pt>
  </dgm:ptLst>
  <dgm:cxnLst>
    <dgm:cxn modelId="{DC366619-2351-E045-83DF-1A40B98D7DF6}" type="presOf" srcId="{0D103EE4-FFF1-8448-B16A-C65893BD9999}" destId="{2677B3CB-B032-F546-A603-E462CD3FD292}" srcOrd="0" destOrd="0" presId="urn:microsoft.com/office/officeart/2005/8/layout/process1"/>
    <dgm:cxn modelId="{85DCDE83-C99D-424F-823B-72044E99C93B}" type="presOf" srcId="{D5E1D560-A744-154A-8731-CD48D5742782}" destId="{EA1801E4-CDEA-8E4C-A227-A8410C8B52E9}" srcOrd="0" destOrd="0" presId="urn:microsoft.com/office/officeart/2005/8/layout/process1"/>
    <dgm:cxn modelId="{3734FC8D-CCD6-4A4C-B2F1-60E14984D915}" type="presOf" srcId="{BDAF3473-E0CA-2E48-BB92-84762A865F59}" destId="{EAC86501-3729-FB47-98F9-7CCBDF3CB164}" srcOrd="1" destOrd="0" presId="urn:microsoft.com/office/officeart/2005/8/layout/process1"/>
    <dgm:cxn modelId="{D1BFC0BA-6FF0-5F43-AAD7-9D56054D2973}" srcId="{D5E1D560-A744-154A-8731-CD48D5742782}" destId="{0D103EE4-FFF1-8448-B16A-C65893BD9999}" srcOrd="0" destOrd="0" parTransId="{0570FBC4-AC7C-8D4F-8B24-7BA5158E1AFF}" sibTransId="{BDAF3473-E0CA-2E48-BB92-84762A865F59}"/>
    <dgm:cxn modelId="{CFAFD0D6-1C55-D044-B1F8-6754564A3DD9}" type="presOf" srcId="{BDAF3473-E0CA-2E48-BB92-84762A865F59}" destId="{EAE5AE4B-51ED-1044-B120-204CE3E495F4}" srcOrd="0" destOrd="0" presId="urn:microsoft.com/office/officeart/2005/8/layout/process1"/>
    <dgm:cxn modelId="{2D61A9E6-402C-3645-BA66-A5BC9BABD529}" type="presOf" srcId="{294ADEA4-C851-1043-BE5E-A4373C8A2084}" destId="{346F3ED3-A260-EE44-ADF1-9EC2B876AAD8}" srcOrd="0" destOrd="0" presId="urn:microsoft.com/office/officeart/2005/8/layout/process1"/>
    <dgm:cxn modelId="{FC6F1EEB-E085-A74D-B53F-EBE1B3CE7B97}" srcId="{D5E1D560-A744-154A-8731-CD48D5742782}" destId="{294ADEA4-C851-1043-BE5E-A4373C8A2084}" srcOrd="1" destOrd="0" parTransId="{74496209-1B06-7A4B-8BB4-BE0D4056D8FC}" sibTransId="{534B4312-E6CF-2443-984E-E2AF25AE231C}"/>
    <dgm:cxn modelId="{C774216F-EF46-8B46-B45D-C3AA0D616CFE}" type="presParOf" srcId="{EA1801E4-CDEA-8E4C-A227-A8410C8B52E9}" destId="{2677B3CB-B032-F546-A603-E462CD3FD292}" srcOrd="0" destOrd="0" presId="urn:microsoft.com/office/officeart/2005/8/layout/process1"/>
    <dgm:cxn modelId="{A9482051-672F-7D45-9BDC-3D04B774D9F2}" type="presParOf" srcId="{EA1801E4-CDEA-8E4C-A227-A8410C8B52E9}" destId="{EAE5AE4B-51ED-1044-B120-204CE3E495F4}" srcOrd="1" destOrd="0" presId="urn:microsoft.com/office/officeart/2005/8/layout/process1"/>
    <dgm:cxn modelId="{E060D351-EB5D-4A44-AB57-A47E1F101421}" type="presParOf" srcId="{EAE5AE4B-51ED-1044-B120-204CE3E495F4}" destId="{EAC86501-3729-FB47-98F9-7CCBDF3CB164}" srcOrd="0" destOrd="0" presId="urn:microsoft.com/office/officeart/2005/8/layout/process1"/>
    <dgm:cxn modelId="{E6C47752-F37A-6F42-963F-208DCBAF791E}" type="presParOf" srcId="{EA1801E4-CDEA-8E4C-A227-A8410C8B52E9}" destId="{346F3ED3-A260-EE44-ADF1-9EC2B876AAD8}" srcOrd="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77B3CB-B032-F546-A603-E462CD3FD292}">
      <dsp:nvSpPr>
        <dsp:cNvPr id="0" name=""/>
        <dsp:cNvSpPr/>
      </dsp:nvSpPr>
      <dsp:spPr>
        <a:xfrm>
          <a:off x="1190" y="1270297"/>
          <a:ext cx="2539007" cy="1523404"/>
        </a:xfrm>
        <a:prstGeom prst="roundRect">
          <a:avLst>
            <a:gd name="adj" fmla="val 10000"/>
          </a:avLst>
        </a:prstGeom>
        <a:gradFill rotWithShape="0">
          <a:gsLst>
            <a:gs pos="0">
              <a:schemeClr val="dk2">
                <a:hueOff val="0"/>
                <a:satOff val="0"/>
                <a:lumOff val="0"/>
                <a:alphaOff val="0"/>
                <a:tint val="100000"/>
                <a:shade val="85000"/>
                <a:satMod val="100000"/>
                <a:lumMod val="100000"/>
              </a:schemeClr>
            </a:gs>
            <a:gs pos="100000">
              <a:schemeClr val="dk2">
                <a:hueOff val="0"/>
                <a:satOff val="0"/>
                <a:lumOff val="0"/>
                <a:alphaOff val="0"/>
                <a:tint val="90000"/>
                <a:shade val="100000"/>
                <a:satMod val="150000"/>
                <a:lumMod val="100000"/>
              </a:schemeClr>
            </a:gs>
          </a:gsLst>
          <a:path path="circle">
            <a:fillToRect l="100000" t="100000" r="100000" b="100000"/>
          </a:path>
        </a:grad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Spend a </a:t>
          </a:r>
          <a:r>
            <a:rPr lang="en-US" sz="2400" u="none" kern="1200" dirty="0">
              <a:solidFill>
                <a:srgbClr val="92D050"/>
              </a:solidFill>
            </a:rPr>
            <a:t>limited</a:t>
          </a:r>
          <a:r>
            <a:rPr lang="en-US" sz="2400" u="sng" kern="1200" dirty="0"/>
            <a:t> </a:t>
          </a:r>
          <a:r>
            <a:rPr lang="en-US" sz="2400" u="none" kern="1200" dirty="0"/>
            <a:t>amount of time </a:t>
          </a:r>
          <a:r>
            <a:rPr lang="en-US" sz="2400" u="none" kern="1200" dirty="0">
              <a:solidFill>
                <a:srgbClr val="92D050"/>
              </a:solidFill>
            </a:rPr>
            <a:t>actively</a:t>
          </a:r>
          <a:r>
            <a:rPr lang="en-US" sz="2400" kern="1200" dirty="0"/>
            <a:t> looking for the solution</a:t>
          </a:r>
        </a:p>
      </dsp:txBody>
      <dsp:txXfrm>
        <a:off x="45809" y="1314916"/>
        <a:ext cx="2449769" cy="1434166"/>
      </dsp:txXfrm>
    </dsp:sp>
    <dsp:sp modelId="{EAE5AE4B-51ED-1044-B120-204CE3E495F4}">
      <dsp:nvSpPr>
        <dsp:cNvPr id="0" name=""/>
        <dsp:cNvSpPr/>
      </dsp:nvSpPr>
      <dsp:spPr>
        <a:xfrm>
          <a:off x="2794099" y="1717163"/>
          <a:ext cx="538269" cy="629673"/>
        </a:xfrm>
        <a:prstGeom prst="rightArrow">
          <a:avLst>
            <a:gd name="adj1" fmla="val 60000"/>
            <a:gd name="adj2" fmla="val 50000"/>
          </a:avLst>
        </a:prstGeom>
        <a:gradFill rotWithShape="0">
          <a:gsLst>
            <a:gs pos="0">
              <a:schemeClr val="dk2">
                <a:tint val="60000"/>
                <a:hueOff val="0"/>
                <a:satOff val="0"/>
                <a:lumOff val="0"/>
                <a:alphaOff val="0"/>
                <a:tint val="100000"/>
                <a:shade val="85000"/>
                <a:satMod val="100000"/>
                <a:lumMod val="100000"/>
              </a:schemeClr>
            </a:gs>
            <a:gs pos="100000">
              <a:schemeClr val="dk2">
                <a:tint val="60000"/>
                <a:hueOff val="0"/>
                <a:satOff val="0"/>
                <a:lumOff val="0"/>
                <a:alphaOff val="0"/>
                <a:tint val="90000"/>
                <a:shade val="100000"/>
                <a:satMod val="150000"/>
                <a:lumMod val="100000"/>
              </a:schemeClr>
            </a:gs>
          </a:gsLst>
          <a:path path="circle">
            <a:fillToRect l="100000" t="100000" r="100000" b="100000"/>
          </a:path>
        </a:grad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794099" y="1843098"/>
        <a:ext cx="376788" cy="377803"/>
      </dsp:txXfrm>
    </dsp:sp>
    <dsp:sp modelId="{346F3ED3-A260-EE44-ADF1-9EC2B876AAD8}">
      <dsp:nvSpPr>
        <dsp:cNvPr id="0" name=""/>
        <dsp:cNvSpPr/>
      </dsp:nvSpPr>
      <dsp:spPr>
        <a:xfrm>
          <a:off x="3555801" y="1270297"/>
          <a:ext cx="2539007" cy="1523404"/>
        </a:xfrm>
        <a:prstGeom prst="roundRect">
          <a:avLst>
            <a:gd name="adj" fmla="val 10000"/>
          </a:avLst>
        </a:prstGeom>
        <a:gradFill rotWithShape="0">
          <a:gsLst>
            <a:gs pos="0">
              <a:schemeClr val="dk2">
                <a:hueOff val="0"/>
                <a:satOff val="0"/>
                <a:lumOff val="0"/>
                <a:alphaOff val="0"/>
                <a:tint val="100000"/>
                <a:shade val="85000"/>
                <a:satMod val="100000"/>
                <a:lumMod val="100000"/>
              </a:schemeClr>
            </a:gs>
            <a:gs pos="100000">
              <a:schemeClr val="dk2">
                <a:hueOff val="0"/>
                <a:satOff val="0"/>
                <a:lumOff val="0"/>
                <a:alphaOff val="0"/>
                <a:tint val="90000"/>
                <a:shade val="100000"/>
                <a:satMod val="150000"/>
                <a:lumMod val="100000"/>
              </a:schemeClr>
            </a:gs>
          </a:gsLst>
          <a:path path="circle">
            <a:fillToRect l="100000" t="100000" r="100000" b="100000"/>
          </a:path>
        </a:gradFill>
        <a:ln>
          <a:noFill/>
        </a:ln>
        <a:effectLst>
          <a:outerShdw blurRad="50800" dist="12700" dir="5400000" algn="ctr" rotWithShape="0">
            <a:srgbClr val="000000">
              <a:alpha val="5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Ask for help</a:t>
          </a:r>
        </a:p>
      </dsp:txBody>
      <dsp:txXfrm>
        <a:off x="3600420" y="1314916"/>
        <a:ext cx="2449769" cy="14341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tiff>
</file>

<file path=ppt/media/image16.tiff>
</file>

<file path=ppt/media/image17.png>
</file>

<file path=ppt/media/image18.png>
</file>

<file path=ppt/media/image19.png>
</file>

<file path=ppt/media/image2.jpg>
</file>

<file path=ppt/media/image20.png>
</file>

<file path=ppt/media/image3.jpe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 name="Google Shape;3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And that is EXACTLY the same way you should approach problems when you’re coding.</a:t>
            </a:r>
          </a:p>
          <a:p>
            <a:pPr marL="158750" indent="0">
              <a:buNone/>
            </a:pPr>
            <a:endParaRPr lang="en-US" baseline="0" dirty="0"/>
          </a:p>
          <a:p>
            <a:pPr marL="158750" indent="0">
              <a:buNone/>
            </a:pPr>
            <a:r>
              <a:rPr lang="en-US" baseline="0" dirty="0"/>
              <a:t>Step 1 is Spend a </a:t>
            </a:r>
            <a:r>
              <a:rPr lang="en-US" u="sng" baseline="0" dirty="0"/>
              <a:t>limited</a:t>
            </a:r>
            <a:r>
              <a:rPr lang="en-US" baseline="0" dirty="0"/>
              <a:t> amount of time </a:t>
            </a:r>
            <a:r>
              <a:rPr lang="en-US" u="sng" baseline="0" dirty="0"/>
              <a:t>actively</a:t>
            </a:r>
            <a:r>
              <a:rPr lang="en-US" baseline="0" dirty="0"/>
              <a:t> looking for the solution.</a:t>
            </a:r>
          </a:p>
          <a:p>
            <a:pPr marL="158750" indent="0">
              <a:buNone/>
            </a:pPr>
            <a:endParaRPr lang="en-US" baseline="0" dirty="0"/>
          </a:p>
          <a:p>
            <a:pPr marL="158750" indent="0">
              <a:buNone/>
            </a:pPr>
            <a:r>
              <a:rPr lang="en-US" baseline="0" dirty="0"/>
              <a:t>And Step 2 is: Ask for help. </a:t>
            </a:r>
          </a:p>
          <a:p>
            <a:pPr marL="158750" indent="0">
              <a:buNone/>
            </a:pPr>
            <a:endParaRPr lang="en-US" baseline="0" dirty="0"/>
          </a:p>
          <a:p>
            <a:pPr marL="158750" indent="0">
              <a:buNone/>
            </a:pPr>
            <a:r>
              <a:rPr lang="en-US" baseline="0" dirty="0"/>
              <a:t>And you should have a process for actively looking for the solution, and I will talk about this in the next slides. </a:t>
            </a:r>
          </a:p>
          <a:p>
            <a:pPr marL="158750" indent="0">
              <a:buNone/>
            </a:pPr>
            <a:endParaRPr lang="en-US" baseline="0" dirty="0"/>
          </a:p>
          <a:p>
            <a:pPr marL="158750" indent="0">
              <a:buNone/>
            </a:pPr>
            <a:r>
              <a:rPr lang="en-US" baseline="0" dirty="0"/>
              <a:t>And you should also have a specific type of asking for help that makes is easy for the person you’re asking to figure out what’s going on, and I will also talk about that.</a:t>
            </a:r>
          </a:p>
          <a:p>
            <a:endParaRPr lang="en-US" baseline="0" dirty="0"/>
          </a:p>
          <a:p>
            <a:pPr marL="158750" indent="0">
              <a:buNone/>
            </a:pPr>
            <a:r>
              <a:rPr lang="en-US" baseline="0" dirty="0"/>
              <a:t>And this is how you learn coding. It’s that simple. Actually, this process is so fundamental to programming that most programmers don’t even realize that this is what they’re doing all day long. Writing some code, testing to see if it works or not, and figuring out how to fix it if it doesn’t is really all I do when I code.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953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There are two common scenarios for getting stuck coding, and I promised to give you a process that I'd like you to think of to deal with them. </a:t>
            </a:r>
          </a:p>
          <a:p>
            <a:endParaRPr lang="en-US" dirty="0"/>
          </a:p>
          <a:p>
            <a:pPr marL="158750" indent="0">
              <a:buNone/>
            </a:pPr>
            <a:r>
              <a:rPr lang="en-US" dirty="0"/>
              <a:t>The first scenario is that you write some code and get an unexpected result or error message.</a:t>
            </a:r>
          </a:p>
          <a:p>
            <a:endParaRPr lang="en-US" dirty="0"/>
          </a:p>
          <a:p>
            <a:pPr marL="158750" indent="0">
              <a:buNone/>
            </a:pPr>
            <a:r>
              <a:rPr lang="en-US" dirty="0"/>
              <a:t>When you run code, and there is an error, R will tell you in bright red letters in the console that there is an Error. Actually, the first thing you should do is to make sure it’s actually an error or just a warning or message. If there is an error, the code stops executing, and it will say the word “Error” in the red message in your console. If there is red letters in the console and it DOESN’T say the word error, it’s just a warning or a message – remember when we made a histogram of </a:t>
            </a:r>
            <a:r>
              <a:rPr lang="en-US" dirty="0" err="1"/>
              <a:t>covid_testing</a:t>
            </a:r>
            <a:r>
              <a:rPr lang="en-US" dirty="0"/>
              <a:t> volumes, and there was a warning stating that we should define bin width? So that’s a useful thing to know but doesn’t mean that there is an error.</a:t>
            </a:r>
          </a:p>
          <a:p>
            <a:pPr marL="158750" indent="0">
              <a:buNone/>
            </a:pPr>
            <a:endParaRPr lang="en-US" b="1" dirty="0"/>
          </a:p>
          <a:p>
            <a:pPr marL="158750" indent="0">
              <a:buNone/>
            </a:pPr>
            <a:r>
              <a:rPr lang="en-US" b="1" dirty="0"/>
              <a:t>Go there </a:t>
            </a:r>
            <a:r>
              <a:rPr lang="en-US" dirty="0"/>
              <a:t>and check for spelling errors first - missing quotes, commas, or parentheses, and misspelled function names.  are extremely common sources of errors.</a:t>
            </a:r>
          </a:p>
          <a:p>
            <a:endParaRPr lang="en-US" dirty="0"/>
          </a:p>
          <a:p>
            <a:r>
              <a:rPr lang="en-US" dirty="0"/>
              <a:t>Then, actually read the error message. It may be cryptic but often you might find a clue in there that helps point at the problem.</a:t>
            </a:r>
          </a:p>
          <a:p>
            <a:endParaRPr lang="en-US" dirty="0"/>
          </a:p>
          <a:p>
            <a:r>
              <a:rPr lang="en-US" dirty="0"/>
              <a:t>Then, cut and paste the error message into Google. This is a powerful way to find solutions to common problems.</a:t>
            </a:r>
          </a:p>
          <a:p>
            <a:endParaRPr lang="en-US" dirty="0"/>
          </a:p>
          <a:p>
            <a:r>
              <a:rPr lang="en-US" dirty="0"/>
              <a:t>When all of these steps fail, you're done actively looking for the solution, so it's time to ask for help, usually by emailing someone who knows more R than you. Here is formula that makes it easy for that person to help you. </a:t>
            </a:r>
          </a:p>
          <a:p>
            <a:endParaRPr lang="en-US" dirty="0"/>
          </a:p>
          <a:p>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1299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the power of this recipe, consider this email, which is similar to many emails I've gotten before.</a:t>
            </a:r>
          </a:p>
          <a:p>
            <a:endParaRPr lang="en-US" dirty="0"/>
          </a:p>
          <a:p>
            <a:r>
              <a:rPr lang="en-US" dirty="0"/>
              <a:t>...</a:t>
            </a:r>
          </a:p>
          <a:p>
            <a:endParaRPr lang="en-US" dirty="0"/>
          </a:p>
          <a:p>
            <a:r>
              <a:rPr lang="en-US" dirty="0"/>
              <a:t>This email </a:t>
            </a:r>
            <a:r>
              <a:rPr lang="en-US" baseline="0" dirty="0"/>
              <a:t>gives me very little information about the problem that this person is encountering. I also don’t know what that person has already tried to solve the problem, but my guess is not very much.</a:t>
            </a:r>
          </a:p>
          <a:p>
            <a:endParaRPr lang="en-US" baseline="0" dirty="0"/>
          </a:p>
          <a:p>
            <a:r>
              <a:rPr lang="en-US" baseline="0" dirty="0"/>
              <a:t>* Consider this email, in contrast.</a:t>
            </a:r>
          </a:p>
          <a:p>
            <a:endParaRPr lang="en-US" baseline="0" dirty="0"/>
          </a:p>
          <a:p>
            <a:r>
              <a:rPr lang="en-US" baseline="0" dirty="0"/>
              <a:t>...</a:t>
            </a:r>
          </a:p>
          <a:p>
            <a:endParaRPr lang="en-US" baseline="0" dirty="0"/>
          </a:p>
          <a:p>
            <a:r>
              <a:rPr lang="en-US" baseline="0" dirty="0"/>
              <a:t>This email gives me a lot more to work with, importantly the code that was entered, and the error message. It also gives me an idea of what this person tried to do to fix the problem. Because the code and the error message are provided, I can actually tell immediately what the problem is, namely the function name </a:t>
            </a:r>
            <a:r>
              <a:rPr lang="en-US" baseline="0" dirty="0" err="1"/>
              <a:t>read_excel</a:t>
            </a:r>
            <a:r>
              <a:rPr lang="en-US" baseline="0" dirty="0"/>
              <a:t> is misspelled (should be e-</a:t>
            </a:r>
            <a:r>
              <a:rPr lang="en-US" baseline="0" dirty="0" err="1"/>
              <a:t>x-c</a:t>
            </a:r>
            <a:r>
              <a:rPr lang="en-US" baseline="0" dirty="0"/>
              <a:t>-e-l not x-l), which is a easy mistake to make, and can be hard to find by googling. </a:t>
            </a:r>
          </a:p>
          <a:p>
            <a:endParaRPr lang="en-US" baseline="0" dirty="0"/>
          </a:p>
          <a:p>
            <a:r>
              <a:rPr lang="en-US" baseline="0" dirty="0"/>
              <a:t>I am much more likely to write a helpful answer to the second email than to the first.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5899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buFontTx/>
              <a:buNone/>
            </a:pPr>
            <a:r>
              <a:rPr lang="en-US" dirty="0"/>
              <a:t>Have an R Markdown file demonstrating </a:t>
            </a:r>
          </a:p>
          <a:p>
            <a:pPr marL="0" lvl="0" indent="0">
              <a:buFontTx/>
              <a:buNone/>
            </a:pPr>
            <a:endParaRPr lang="en-US" dirty="0"/>
          </a:p>
          <a:p>
            <a:pPr marL="0" lvl="0" indent="0">
              <a:buFontTx/>
              <a:buNone/>
            </a:pPr>
            <a:r>
              <a:rPr lang="en-US" dirty="0"/>
              <a:t>Warnings vs errors:</a:t>
            </a:r>
          </a:p>
          <a:p>
            <a:pPr marL="0" lvl="0" indent="0">
              <a:buFontTx/>
              <a:buNone/>
            </a:pPr>
            <a:endParaRPr lang="en-US" dirty="0"/>
          </a:p>
          <a:p>
            <a:pPr marL="171450" lvl="0" indent="-171450">
              <a:buFontTx/>
              <a:buChar char="-"/>
            </a:pPr>
            <a:r>
              <a:rPr lang="en-US" dirty="0"/>
              <a:t>Package ‘</a:t>
            </a:r>
            <a:r>
              <a:rPr lang="en-US" dirty="0" err="1"/>
              <a:t>tidyverse</a:t>
            </a:r>
            <a:r>
              <a:rPr lang="en-US" dirty="0"/>
              <a:t>’ built under R version X.X.X</a:t>
            </a:r>
          </a:p>
          <a:p>
            <a:pPr marL="171450" lvl="0" indent="-171450">
              <a:buFontTx/>
              <a:buChar char="-"/>
            </a:pPr>
            <a:r>
              <a:rPr lang="en-US" dirty="0"/>
              <a:t>E.g.: library(</a:t>
            </a:r>
            <a:r>
              <a:rPr lang="en-US" dirty="0" err="1"/>
              <a:t>tidyverse</a:t>
            </a:r>
            <a:r>
              <a:rPr lang="en-US" dirty="0"/>
              <a:t>)</a:t>
            </a:r>
          </a:p>
          <a:p>
            <a:pPr marL="0" lvl="0" indent="0">
              <a:buFontTx/>
              <a:buNone/>
            </a:pPr>
            <a:endParaRPr lang="en-US" dirty="0"/>
          </a:p>
          <a:p>
            <a:pPr marL="0" lvl="0" indent="0">
              <a:buFontTx/>
              <a:buNone/>
            </a:pPr>
            <a:r>
              <a:rPr lang="en-US" dirty="0"/>
              <a:t>Common types of errors:</a:t>
            </a:r>
          </a:p>
          <a:p>
            <a:pPr marL="0" lvl="0" indent="0">
              <a:buFontTx/>
              <a:buNone/>
            </a:pPr>
            <a:endParaRPr lang="en-US" dirty="0"/>
          </a:p>
          <a:p>
            <a:pPr marL="171450" lvl="0" indent="-171450">
              <a:buFontTx/>
              <a:buChar char="-"/>
            </a:pPr>
            <a:r>
              <a:rPr lang="en-US" dirty="0"/>
              <a:t>Could not find function</a:t>
            </a:r>
          </a:p>
          <a:p>
            <a:pPr marL="171450" lvl="0" indent="-171450">
              <a:buFontTx/>
              <a:buChar char="-"/>
            </a:pPr>
            <a:r>
              <a:rPr lang="en-US" dirty="0"/>
              <a:t>Object not found</a:t>
            </a:r>
          </a:p>
          <a:p>
            <a:pPr marL="171450" lvl="0" indent="-171450">
              <a:buFontTx/>
              <a:buChar char="-"/>
            </a:pPr>
            <a:endParaRPr lang="en-US" dirty="0"/>
          </a:p>
          <a:p>
            <a:pPr marL="0" lvl="0" indent="0">
              <a:buFontTx/>
              <a:buNone/>
            </a:pPr>
            <a:r>
              <a:rPr lang="en-US" dirty="0"/>
              <a:t>Make people spot different types of mistakes:</a:t>
            </a:r>
          </a:p>
          <a:p>
            <a:pPr marL="0" lvl="0" indent="0">
              <a:buFontTx/>
              <a:buNone/>
            </a:pPr>
            <a:endParaRPr lang="en-US" dirty="0"/>
          </a:p>
          <a:p>
            <a:pPr marL="171450" lvl="0" indent="-171450">
              <a:buFontTx/>
              <a:buChar char="-"/>
            </a:pPr>
            <a:r>
              <a:rPr lang="en-US" dirty="0"/>
              <a:t>Capitalization</a:t>
            </a:r>
          </a:p>
          <a:p>
            <a:pPr marL="171450" lvl="0" indent="-171450">
              <a:buFontTx/>
              <a:buChar char="-"/>
            </a:pPr>
            <a:r>
              <a:rPr lang="en-US" dirty="0"/>
              <a:t>Missing parenthesis (e.g., in </a:t>
            </a:r>
            <a:r>
              <a:rPr lang="en-US" dirty="0" err="1"/>
              <a:t>ggplot</a:t>
            </a:r>
            <a:r>
              <a:rPr lang="en-US" dirty="0"/>
              <a:t> call)</a:t>
            </a:r>
          </a:p>
          <a:p>
            <a:pPr marL="171450" lvl="0" indent="-171450">
              <a:buFontTx/>
              <a:buChar char="-"/>
            </a:pPr>
            <a:r>
              <a:rPr lang="en-US" dirty="0"/>
              <a:t>Missing comma (e.g., mutate)</a:t>
            </a:r>
          </a:p>
          <a:p>
            <a:pPr marL="171450" lvl="0" indent="-171450">
              <a:buFontTx/>
              <a:buChar char="-"/>
            </a:pPr>
            <a:r>
              <a:rPr lang="en-US" dirty="0"/>
              <a:t>Missing pipe</a:t>
            </a:r>
          </a:p>
          <a:p>
            <a:pPr marL="171450" lvl="0" indent="-171450">
              <a:buFontTx/>
              <a:buChar char="-"/>
            </a:pPr>
            <a:r>
              <a:rPr lang="en-US" dirty="0"/>
              <a:t>Library not loaded</a:t>
            </a:r>
          </a:p>
          <a:p>
            <a:pPr marL="171450" lvl="0" indent="-171450">
              <a:buFontTx/>
              <a:buChar char="-"/>
            </a:pPr>
            <a:r>
              <a:rPr lang="en-US" dirty="0"/>
              <a:t>Object not captured</a:t>
            </a:r>
          </a:p>
          <a:p>
            <a:pPr marL="171450" lvl="0" indent="-171450">
              <a:buFontTx/>
              <a:buChar char="-"/>
            </a:pPr>
            <a:endParaRPr lang="en-US" dirty="0"/>
          </a:p>
          <a:p>
            <a:pPr marL="0" lvl="0" indent="0">
              <a:buFontTx/>
              <a:buNone/>
            </a:pPr>
            <a:r>
              <a:rPr lang="en-US" dirty="0"/>
              <a:t>Demonstrate troubleshooting techniques:</a:t>
            </a:r>
          </a:p>
          <a:p>
            <a:pPr marL="0" lvl="0" indent="0">
              <a:buFontTx/>
              <a:buNone/>
            </a:pPr>
            <a:endParaRPr lang="en-US" dirty="0"/>
          </a:p>
          <a:p>
            <a:pPr marL="171450" lvl="0" indent="-171450">
              <a:buFontTx/>
              <a:buChar char="-"/>
            </a:pPr>
            <a:r>
              <a:rPr lang="en-US" dirty="0"/>
              <a:t>Troubleshoot a pipe by running one line at a time</a:t>
            </a:r>
          </a:p>
          <a:p>
            <a:pPr marL="171450" lvl="0" indent="-171450">
              <a:buFontTx/>
              <a:buChar char="-"/>
            </a:pPr>
            <a:r>
              <a:rPr lang="en-US" dirty="0"/>
              <a:t>Restart R. Often. </a:t>
            </a:r>
          </a:p>
          <a:p>
            <a:pPr marL="171450" lvl="0" indent="-171450">
              <a:buFontTx/>
              <a:buChar char="-"/>
            </a:pPr>
            <a:r>
              <a:rPr lang="en-US" dirty="0"/>
              <a:t>Take a break and do something else.</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https://</a:t>
            </a:r>
            <a:r>
              <a:rPr lang="en-US" dirty="0" err="1"/>
              <a:t>bookdown.org</a:t>
            </a:r>
            <a:r>
              <a:rPr lang="en-US" dirty="0"/>
              <a:t>/</a:t>
            </a:r>
            <a:r>
              <a:rPr lang="en-US" dirty="0" err="1"/>
              <a:t>yih_huynh</a:t>
            </a:r>
            <a:r>
              <a:rPr lang="en-US" dirty="0"/>
              <a:t>/Guide-to-R-Book/</a:t>
            </a:r>
            <a:r>
              <a:rPr lang="en-US" dirty="0" err="1"/>
              <a:t>trouble.html</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3359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second scenario is that you think you know *what* you want to do but don't know *how* to do it in R.</a:t>
            </a:r>
          </a:p>
          <a:p>
            <a:endParaRPr lang="en-US" dirty="0"/>
          </a:p>
          <a:p>
            <a:r>
              <a:rPr lang="en-US" dirty="0"/>
              <a:t>There's a built-in help in R that we'll look at in a moment. This is useful if you think you already know the function you want to use but want to learn how to use it for a specific purpose.</a:t>
            </a:r>
          </a:p>
          <a:p>
            <a:endParaRPr lang="en-US" dirty="0"/>
          </a:p>
          <a:p>
            <a:r>
              <a:rPr lang="en-US" dirty="0" err="1"/>
              <a:t>RStudio</a:t>
            </a:r>
            <a:r>
              <a:rPr lang="en-US" dirty="0"/>
              <a:t> makes cheat sheets, and we'll look at an example in a moment.</a:t>
            </a:r>
          </a:p>
          <a:p>
            <a:endParaRPr lang="en-US" dirty="0"/>
          </a:p>
          <a:p>
            <a:r>
              <a:rPr lang="en-US" dirty="0"/>
              <a:t>Google – extremely powerful. To get the best results, be specific! Let Google know that you’re using R and, if applicable, the </a:t>
            </a:r>
            <a:r>
              <a:rPr lang="en-US" dirty="0" err="1"/>
              <a:t>tidyverse</a:t>
            </a:r>
            <a:r>
              <a:rPr lang="en-US" dirty="0"/>
              <a:t>.</a:t>
            </a:r>
          </a:p>
          <a:p>
            <a:endParaRPr lang="en-US" dirty="0"/>
          </a:p>
          <a:p>
            <a:r>
              <a:rPr lang="en-US" dirty="0"/>
              <a:t>If you feel that there are some basic knowledge that you need to brush up on before even tackling a problem, online tutorials are the best way to go. We'll look at tutorials shortly.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69113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lvl="0" indent="-171450">
              <a:buFontTx/>
              <a:buChar char="-"/>
            </a:pPr>
            <a:r>
              <a:rPr lang="en-US" dirty="0"/>
              <a:t>R help [demo </a:t>
            </a:r>
            <a:r>
              <a:rPr lang="en-US" dirty="0" err="1"/>
              <a:t>read_excel</a:t>
            </a:r>
            <a:r>
              <a:rPr lang="en-US" dirty="0"/>
              <a:t>]</a:t>
            </a:r>
          </a:p>
          <a:p>
            <a:pPr marL="171450" lvl="0" indent="-171450">
              <a:buFontTx/>
              <a:buChar char="-"/>
            </a:pPr>
            <a:r>
              <a:rPr lang="en-US" dirty="0" err="1"/>
              <a:t>Rstudio</a:t>
            </a:r>
            <a:r>
              <a:rPr lang="en-US" dirty="0"/>
              <a:t> Cheat Sheets [answer the question from the prompt here]</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en-US" dirty="0"/>
              <a:t>Googling: add “</a:t>
            </a:r>
            <a:r>
              <a:rPr lang="en-US" dirty="0" err="1"/>
              <a:t>tidyverse</a:t>
            </a:r>
            <a:r>
              <a:rPr lang="en-US" dirty="0"/>
              <a:t>” or “</a:t>
            </a:r>
            <a:r>
              <a:rPr lang="en-US" dirty="0" err="1"/>
              <a:t>dplyr</a:t>
            </a:r>
            <a:r>
              <a:rPr lang="en-US" dirty="0"/>
              <a:t>” or “with R”. E.g.: “rename a column in R with </a:t>
            </a:r>
            <a:r>
              <a:rPr lang="en-US" dirty="0" err="1"/>
              <a:t>tidyverse</a:t>
            </a:r>
            <a:r>
              <a:rPr lang="en-US" dirty="0"/>
              <a:t>”</a:t>
            </a:r>
          </a:p>
          <a:p>
            <a:pPr marL="171450" lvl="0" indent="-171450">
              <a:buFontTx/>
              <a:buChar char="-"/>
            </a:pPr>
            <a:r>
              <a:rPr lang="en-US" dirty="0"/>
              <a:t>Ask a question on Slack</a:t>
            </a:r>
          </a:p>
          <a:p>
            <a:pPr marL="171450" lvl="0" indent="-171450">
              <a:buFontTx/>
              <a:buChar char="-"/>
            </a:pPr>
            <a:r>
              <a:rPr lang="en-US" dirty="0"/>
              <a:t>Primers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5851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788ca7248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788ca7248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88ca72487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88ca7248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88ca72487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88ca7248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88ca72487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88ca7248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ae80ac6af2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ae80ac6af2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788ca7248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788ca7248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88ca72487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88ca72487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ae80ac6af2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gae80ac6af2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ae80ac6af2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ae80ac6af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4644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Recall from the workshop that you use the </a:t>
            </a:r>
            <a:r>
              <a:rPr lang="en-US" dirty="0" err="1"/>
              <a:t>read_csv</a:t>
            </a:r>
            <a:r>
              <a:rPr lang="en-US" dirty="0"/>
              <a:t>() function to load a CSV or comma separated value file into R’s memory.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3811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also wanted to let you know of a very similar function – </a:t>
            </a:r>
            <a:r>
              <a:rPr lang="en-US" dirty="0" err="1"/>
              <a:t>read_excel</a:t>
            </a:r>
            <a:r>
              <a:rPr lang="en-US" dirty="0"/>
              <a:t>, which loads excel files. </a:t>
            </a:r>
          </a:p>
          <a:p>
            <a:pPr marL="158750" indent="0">
              <a:buNone/>
            </a:pPr>
            <a:endParaRPr lang="en-US" dirty="0"/>
          </a:p>
          <a:p>
            <a:pPr marL="158750" indent="0">
              <a:buNone/>
            </a:pPr>
            <a:r>
              <a:rPr lang="en-US" dirty="0"/>
              <a:t>* This function is part of the </a:t>
            </a:r>
            <a:r>
              <a:rPr lang="en-US" dirty="0" err="1"/>
              <a:t>readxl</a:t>
            </a:r>
            <a:r>
              <a:rPr lang="en-US" dirty="0"/>
              <a:t> package, so you have to load it with library(</a:t>
            </a:r>
            <a:r>
              <a:rPr lang="en-US" dirty="0" err="1"/>
              <a:t>readxl</a:t>
            </a:r>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3578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So now that you’ve learned about two functions that can import files into R, consider the following scenario.</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9307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Getting yourself un-stuck</a:t>
            </a:r>
            <a:r>
              <a:rPr lang="en-US" baseline="0" dirty="0"/>
              <a:t> is such an important topic that I want to spend a little bit of time sharing with you what is a good approach.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This is the first overnight clinical pathology call I got back in July of 2014</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 one of the oncologists at the MGH informs me that there's a new acute leukemia patient, and there is a flow cytometry tube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 so I called the clinician and asked how I could help, and he said, I just wanted to let the lab know.</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 The problem is, that I was the lab, and being very new at all of this, I didn’t have the slightest idea what to do with that information. Do we immediately have to run the flow after-hours? Do I have to call in a tech? What are the next steps, and how do I decide how urgent this is?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 So I looked up the patient’s medical record, sure enough, it sounds like they have symptoms of leukemia; then I looked at our Pathology Resident Survival Guide, which didn’t say anything about after-hours flow. Then I tried find a relevant SOP, but didn't get anywhere.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 And after about 10 minutes, I ended up calling my hematopathology attending, told him everything I had learned about the patient and the situation and my question about how to triage after-hours leukemia flow, and he was able to walk me through what to do.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 think that when you’re a trainee, and you’re on call, you learn when you spend a </a:t>
            </a:r>
            <a:r>
              <a:rPr lang="en-US" u="sng" baseline="0" dirty="0"/>
              <a:t>limited</a:t>
            </a:r>
            <a:r>
              <a:rPr lang="en-US" baseline="0" dirty="0"/>
              <a:t> amount of time </a:t>
            </a:r>
            <a:r>
              <a:rPr lang="en-US" u="sng" baseline="0" dirty="0"/>
              <a:t>actively</a:t>
            </a:r>
            <a:r>
              <a:rPr lang="en-US" baseline="0" dirty="0"/>
              <a:t> looking for the answer, and then you ask for help.</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If you give up right away and call your attending, then you don’t learn and your attending also thinks you’re lazy. If you spend too long trying to figure things out you could then whatever you do may be too late. So you want to be actively search your resources for a solution, but only for a limited amount of time, usually measured in minutes not hours, and then ask for help.</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193586-FEB5-7C43-8F44-7EFAE4EECA2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7831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6.png"/><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
        <p:cNvGrpSpPr/>
        <p:nvPr/>
      </p:nvGrpSpPr>
      <p:grpSpPr>
        <a:xfrm>
          <a:off x="0" y="0"/>
          <a:ext cx="0" cy="0"/>
          <a:chOff x="0" y="0"/>
          <a:chExt cx="0" cy="0"/>
        </a:xfrm>
      </p:grpSpPr>
      <p:pic>
        <p:nvPicPr>
          <p:cNvPr id="12" name="Google Shape;12;p2"/>
          <p:cNvPicPr preferRelativeResize="0"/>
          <p:nvPr/>
        </p:nvPicPr>
        <p:blipFill rotWithShape="1">
          <a:blip r:embed="rId2">
            <a:alphaModFix/>
          </a:blip>
          <a:srcRect/>
          <a:stretch/>
        </p:blipFill>
        <p:spPr>
          <a:xfrm>
            <a:off x="1143" y="0"/>
            <a:ext cx="9141714" cy="5143500"/>
          </a:xfrm>
          <a:prstGeom prst="rect">
            <a:avLst/>
          </a:prstGeom>
          <a:noFill/>
          <a:ln>
            <a:noFill/>
          </a:ln>
        </p:spPr>
      </p:pic>
      <p:sp>
        <p:nvSpPr>
          <p:cNvPr id="13" name="Google Shape;13;p2"/>
          <p:cNvSpPr txBox="1">
            <a:spLocks noGrp="1"/>
          </p:cNvSpPr>
          <p:nvPr>
            <p:ph type="ctrTitle"/>
          </p:nvPr>
        </p:nvSpPr>
        <p:spPr>
          <a:xfrm>
            <a:off x="525973" y="409219"/>
            <a:ext cx="4039500" cy="9054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accent3"/>
              </a:buClr>
              <a:buSzPts val="2700"/>
              <a:buFont typeface="Arial"/>
              <a:buNone/>
              <a:defRPr sz="27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 name="Google Shape;14;p2"/>
          <p:cNvSpPr txBox="1">
            <a:spLocks noGrp="1"/>
          </p:cNvSpPr>
          <p:nvPr>
            <p:ph type="subTitle" idx="1"/>
          </p:nvPr>
        </p:nvSpPr>
        <p:spPr>
          <a:xfrm>
            <a:off x="525973" y="1501413"/>
            <a:ext cx="4039500" cy="373500"/>
          </a:xfrm>
          <a:prstGeom prst="rect">
            <a:avLst/>
          </a:prstGeom>
          <a:noFill/>
          <a:ln>
            <a:noFill/>
          </a:ln>
        </p:spPr>
        <p:txBody>
          <a:bodyPr spcFirstLastPara="1" wrap="square" lIns="68575" tIns="34275" rIns="68575" bIns="34275" anchor="t" anchorCtr="0">
            <a:noAutofit/>
          </a:bodyPr>
          <a:lstStyle>
            <a:lvl1pPr lvl="0" algn="l">
              <a:lnSpc>
                <a:spcPct val="90000"/>
              </a:lnSpc>
              <a:spcBef>
                <a:spcPts val="800"/>
              </a:spcBef>
              <a:spcAft>
                <a:spcPts val="0"/>
              </a:spcAft>
              <a:buClr>
                <a:srgbClr val="584B3D"/>
              </a:buClr>
              <a:buSzPts val="2100"/>
              <a:buNone/>
              <a:defRPr sz="2100" b="0">
                <a:latin typeface="Arial"/>
                <a:ea typeface="Arial"/>
                <a:cs typeface="Arial"/>
                <a:sym typeface="Arial"/>
              </a:defRPr>
            </a:lvl1pPr>
            <a:lvl2pPr lvl="1" algn="ctr">
              <a:lnSpc>
                <a:spcPct val="90000"/>
              </a:lnSpc>
              <a:spcBef>
                <a:spcPts val="400"/>
              </a:spcBef>
              <a:spcAft>
                <a:spcPts val="0"/>
              </a:spcAft>
              <a:buClr>
                <a:srgbClr val="584B3D"/>
              </a:buClr>
              <a:buSzPts val="1500"/>
              <a:buNone/>
              <a:defRPr sz="1500"/>
            </a:lvl2pPr>
            <a:lvl3pPr lvl="2" algn="ctr">
              <a:lnSpc>
                <a:spcPct val="90000"/>
              </a:lnSpc>
              <a:spcBef>
                <a:spcPts val="400"/>
              </a:spcBef>
              <a:spcAft>
                <a:spcPts val="0"/>
              </a:spcAft>
              <a:buClr>
                <a:srgbClr val="584B3D"/>
              </a:buClr>
              <a:buSzPts val="1400"/>
              <a:buNone/>
              <a:defRPr sz="1400"/>
            </a:lvl3pPr>
            <a:lvl4pPr lvl="3" algn="ctr">
              <a:lnSpc>
                <a:spcPct val="90000"/>
              </a:lnSpc>
              <a:spcBef>
                <a:spcPts val="400"/>
              </a:spcBef>
              <a:spcAft>
                <a:spcPts val="0"/>
              </a:spcAft>
              <a:buClr>
                <a:srgbClr val="584B3D"/>
              </a:buClr>
              <a:buSzPts val="1200"/>
              <a:buNone/>
              <a:defRPr sz="1200"/>
            </a:lvl4pPr>
            <a:lvl5pPr lvl="4" algn="ctr">
              <a:lnSpc>
                <a:spcPct val="90000"/>
              </a:lnSpc>
              <a:spcBef>
                <a:spcPts val="400"/>
              </a:spcBef>
              <a:spcAft>
                <a:spcPts val="0"/>
              </a:spcAft>
              <a:buClr>
                <a:srgbClr val="584B3D"/>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15" name="Google Shape;15;p2"/>
          <p:cNvSpPr txBox="1">
            <a:spLocks noGrp="1"/>
          </p:cNvSpPr>
          <p:nvPr>
            <p:ph type="sldNum" idx="12"/>
          </p:nvPr>
        </p:nvSpPr>
        <p:spPr>
          <a:xfrm>
            <a:off x="8482264" y="4767264"/>
            <a:ext cx="4227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0" i="0" u="none" strike="noStrike" cap="none">
                <a:solidFill>
                  <a:schemeClr val="lt1"/>
                </a:solidFill>
                <a:latin typeface="Georgia"/>
                <a:ea typeface="Georgia"/>
                <a:cs typeface="Georgia"/>
                <a:sym typeface="Georgia"/>
              </a:defRPr>
            </a:lvl1pPr>
            <a:lvl2pPr marL="0" lvl="1" indent="0" algn="r">
              <a:spcBef>
                <a:spcPts val="0"/>
              </a:spcBef>
              <a:buNone/>
              <a:defRPr sz="900" b="0" i="0" u="none" strike="noStrike" cap="none">
                <a:solidFill>
                  <a:schemeClr val="lt1"/>
                </a:solidFill>
                <a:latin typeface="Georgia"/>
                <a:ea typeface="Georgia"/>
                <a:cs typeface="Georgia"/>
                <a:sym typeface="Georgia"/>
              </a:defRPr>
            </a:lvl2pPr>
            <a:lvl3pPr marL="0" lvl="2" indent="0" algn="r">
              <a:spcBef>
                <a:spcPts val="0"/>
              </a:spcBef>
              <a:buNone/>
              <a:defRPr sz="900" b="0" i="0" u="none" strike="noStrike" cap="none">
                <a:solidFill>
                  <a:schemeClr val="lt1"/>
                </a:solidFill>
                <a:latin typeface="Georgia"/>
                <a:ea typeface="Georgia"/>
                <a:cs typeface="Georgia"/>
                <a:sym typeface="Georgia"/>
              </a:defRPr>
            </a:lvl3pPr>
            <a:lvl4pPr marL="0" lvl="3" indent="0" algn="r">
              <a:spcBef>
                <a:spcPts val="0"/>
              </a:spcBef>
              <a:buNone/>
              <a:defRPr sz="900" b="0" i="0" u="none" strike="noStrike" cap="none">
                <a:solidFill>
                  <a:schemeClr val="lt1"/>
                </a:solidFill>
                <a:latin typeface="Georgia"/>
                <a:ea typeface="Georgia"/>
                <a:cs typeface="Georgia"/>
                <a:sym typeface="Georgia"/>
              </a:defRPr>
            </a:lvl4pPr>
            <a:lvl5pPr marL="0" lvl="4" indent="0" algn="r">
              <a:spcBef>
                <a:spcPts val="0"/>
              </a:spcBef>
              <a:buNone/>
              <a:defRPr sz="900" b="0" i="0" u="none" strike="noStrike" cap="none">
                <a:solidFill>
                  <a:schemeClr val="lt1"/>
                </a:solidFill>
                <a:latin typeface="Georgia"/>
                <a:ea typeface="Georgia"/>
                <a:cs typeface="Georgia"/>
                <a:sym typeface="Georgia"/>
              </a:defRPr>
            </a:lvl5pPr>
            <a:lvl6pPr marL="0" lvl="5" indent="0" algn="r">
              <a:spcBef>
                <a:spcPts val="0"/>
              </a:spcBef>
              <a:buNone/>
              <a:defRPr sz="900" b="0" i="0" u="none" strike="noStrike" cap="none">
                <a:solidFill>
                  <a:schemeClr val="lt1"/>
                </a:solidFill>
                <a:latin typeface="Georgia"/>
                <a:ea typeface="Georgia"/>
                <a:cs typeface="Georgia"/>
                <a:sym typeface="Georgia"/>
              </a:defRPr>
            </a:lvl6pPr>
            <a:lvl7pPr marL="0" lvl="6" indent="0" algn="r">
              <a:spcBef>
                <a:spcPts val="0"/>
              </a:spcBef>
              <a:buNone/>
              <a:defRPr sz="900" b="0" i="0" u="none" strike="noStrike" cap="none">
                <a:solidFill>
                  <a:schemeClr val="lt1"/>
                </a:solidFill>
                <a:latin typeface="Georgia"/>
                <a:ea typeface="Georgia"/>
                <a:cs typeface="Georgia"/>
                <a:sym typeface="Georgia"/>
              </a:defRPr>
            </a:lvl7pPr>
            <a:lvl8pPr marL="0" lvl="7" indent="0" algn="r">
              <a:spcBef>
                <a:spcPts val="0"/>
              </a:spcBef>
              <a:buNone/>
              <a:defRPr sz="900" b="0" i="0" u="none" strike="noStrike" cap="none">
                <a:solidFill>
                  <a:schemeClr val="lt1"/>
                </a:solidFill>
                <a:latin typeface="Georgia"/>
                <a:ea typeface="Georgia"/>
                <a:cs typeface="Georgia"/>
                <a:sym typeface="Georgia"/>
              </a:defRPr>
            </a:lvl8pPr>
            <a:lvl9pPr marL="0" lvl="8" indent="0" algn="r">
              <a:spcBef>
                <a:spcPts val="0"/>
              </a:spcBef>
              <a:buNone/>
              <a:defRPr sz="900" b="0" i="0" u="none" strike="noStrike" cap="none">
                <a:solidFill>
                  <a:schemeClr val="lt1"/>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2"/>
          <p:cNvSpPr txBox="1">
            <a:spLocks noGrp="1"/>
          </p:cNvSpPr>
          <p:nvPr>
            <p:ph type="body" idx="2"/>
          </p:nvPr>
        </p:nvSpPr>
        <p:spPr>
          <a:xfrm>
            <a:off x="525973" y="2073638"/>
            <a:ext cx="4039500" cy="374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584B3D"/>
              </a:buClr>
              <a:buSzPts val="1800"/>
              <a:buNone/>
              <a:defRPr sz="1800" b="0">
                <a:latin typeface="Arial"/>
                <a:ea typeface="Arial"/>
                <a:cs typeface="Arial"/>
                <a:sym typeface="Arial"/>
              </a:defRPr>
            </a:lvl1pPr>
            <a:lvl2pPr marL="914400" lvl="1" indent="-317500" algn="l">
              <a:lnSpc>
                <a:spcPct val="90000"/>
              </a:lnSpc>
              <a:spcBef>
                <a:spcPts val="400"/>
              </a:spcBef>
              <a:spcAft>
                <a:spcPts val="0"/>
              </a:spcAft>
              <a:buClr>
                <a:srgbClr val="584B3D"/>
              </a:buClr>
              <a:buSzPts val="1400"/>
              <a:buChar char="•"/>
              <a:defRPr/>
            </a:lvl2pPr>
            <a:lvl3pPr marL="1371600" lvl="2" indent="-317500" algn="l">
              <a:lnSpc>
                <a:spcPct val="90000"/>
              </a:lnSpc>
              <a:spcBef>
                <a:spcPts val="400"/>
              </a:spcBef>
              <a:spcAft>
                <a:spcPts val="0"/>
              </a:spcAft>
              <a:buClr>
                <a:srgbClr val="584B3D"/>
              </a:buClr>
              <a:buSzPts val="1400"/>
              <a:buChar char="•"/>
              <a:defRPr/>
            </a:lvl3pPr>
            <a:lvl4pPr marL="1828800" lvl="3" indent="-317500" algn="l">
              <a:lnSpc>
                <a:spcPct val="90000"/>
              </a:lnSpc>
              <a:spcBef>
                <a:spcPts val="400"/>
              </a:spcBef>
              <a:spcAft>
                <a:spcPts val="0"/>
              </a:spcAft>
              <a:buClr>
                <a:srgbClr val="584B3D"/>
              </a:buClr>
              <a:buSzPts val="1400"/>
              <a:buChar char="•"/>
              <a:defRPr/>
            </a:lvl4pPr>
            <a:lvl5pPr marL="2286000" lvl="4" indent="-317500" algn="l">
              <a:lnSpc>
                <a:spcPct val="90000"/>
              </a:lnSpc>
              <a:spcBef>
                <a:spcPts val="400"/>
              </a:spcBef>
              <a:spcAft>
                <a:spcPts val="0"/>
              </a:spcAft>
              <a:buClr>
                <a:srgbClr val="584B3D"/>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1634727"/>
            <a:ext cx="3566160" cy="617220"/>
          </a:xfrm>
        </p:spPr>
        <p:txBody>
          <a:bodyPr lIns="137160" rIns="137160" anchor="ctr">
            <a:normAutofit/>
          </a:bodyPr>
          <a:lstStyle>
            <a:lvl1pPr marL="0" indent="0">
              <a:spcBef>
                <a:spcPts val="0"/>
              </a:spcBef>
              <a:spcAft>
                <a:spcPts val="0"/>
              </a:spcAft>
              <a:buNone/>
              <a:defRPr sz="1725" b="0" cap="none" baseline="0">
                <a:solidFill>
                  <a:schemeClr val="accent1"/>
                </a:solidFill>
                <a:latin typeface="+mn-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768096" y="2225841"/>
            <a:ext cx="3566160" cy="25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3166" y="1634727"/>
            <a:ext cx="3566160" cy="617220"/>
          </a:xfrm>
        </p:spPr>
        <p:txBody>
          <a:bodyPr lIns="137160" rIns="137160" anchor="ctr">
            <a:normAutofit/>
          </a:bodyPr>
          <a:lstStyle>
            <a:lvl1pPr marL="0" indent="0">
              <a:spcBef>
                <a:spcPts val="0"/>
              </a:spcBef>
              <a:spcAft>
                <a:spcPts val="0"/>
              </a:spcAft>
              <a:buNone/>
              <a:defRPr lang="en-US" sz="1725" b="0" kern="1200" cap="none" baseline="0" dirty="0">
                <a:solidFill>
                  <a:schemeClr val="accent1"/>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350"/>
              </a:spcBef>
              <a:buNone/>
            </a:pPr>
            <a:r>
              <a:rPr lang="en-US"/>
              <a:t>Click to edit Master text styles</a:t>
            </a:r>
          </a:p>
        </p:txBody>
      </p:sp>
      <p:sp>
        <p:nvSpPr>
          <p:cNvPr id="6" name="Content Placeholder 5"/>
          <p:cNvSpPr>
            <a:spLocks noGrp="1"/>
          </p:cNvSpPr>
          <p:nvPr>
            <p:ph sz="quarter" idx="4"/>
          </p:nvPr>
        </p:nvSpPr>
        <p:spPr>
          <a:xfrm>
            <a:off x="4493166" y="2225841"/>
            <a:ext cx="3566160" cy="25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474678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244276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768096" y="438912"/>
            <a:ext cx="7290054" cy="1124712"/>
          </a:xfrm>
        </p:spPr>
        <p:txBody>
          <a:bodyPr>
            <a:normAutofit/>
          </a:bodyPr>
          <a:lstStyle>
            <a:lvl1pPr algn="ctr">
              <a:defRPr sz="495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7260022" y="4259873"/>
            <a:ext cx="1598228" cy="478210"/>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768096" y="1678782"/>
            <a:ext cx="7290054" cy="2383631"/>
          </a:xfrm>
        </p:spPr>
        <p:txBody>
          <a:bodyPr>
            <a:normAutofit/>
          </a:bodyPr>
          <a:lstStyle>
            <a:lvl1pPr>
              <a:defRPr sz="3600">
                <a:solidFill>
                  <a:schemeClr val="accent4">
                    <a:lumMod val="75000"/>
                  </a:schemeClr>
                </a:solidFill>
              </a:defRPr>
            </a:lvl1pPr>
            <a:lvl2pPr>
              <a:defRPr sz="2100"/>
            </a:lvl2pPr>
            <a:lvl3pPr>
              <a:defRPr sz="1500"/>
            </a:lvl3pPr>
            <a:lvl4pPr>
              <a:defRPr sz="1500"/>
            </a:lvl4pPr>
            <a:lvl5pPr>
              <a:defRPr sz="1500"/>
            </a:lvl5pPr>
          </a:lstStyle>
          <a:p>
            <a:pPr lvl="0"/>
            <a:r>
              <a:rPr lang="en-US" dirty="0"/>
              <a:t>An exercise</a:t>
            </a:r>
          </a:p>
        </p:txBody>
      </p:sp>
    </p:spTree>
    <p:extLst>
      <p:ext uri="{BB962C8B-B14F-4D97-AF65-F5344CB8AC3E}">
        <p14:creationId xmlns:p14="http://schemas.microsoft.com/office/powerpoint/2010/main" val="2674067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7260022" y="4259871"/>
            <a:ext cx="1598228" cy="478210"/>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768096" y="438912"/>
            <a:ext cx="7290054" cy="1124712"/>
          </a:xfrm>
        </p:spPr>
        <p:txBody>
          <a:bodyPr>
            <a:normAutofit/>
          </a:bodyPr>
          <a:lstStyle>
            <a:lvl1pPr algn="ctr">
              <a:defRPr sz="495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4316305" y="8734236"/>
            <a:ext cx="3408476" cy="1019859"/>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768096" y="1678782"/>
            <a:ext cx="7290054" cy="2383631"/>
          </a:xfrm>
        </p:spPr>
        <p:txBody>
          <a:bodyPr>
            <a:normAutofit/>
          </a:bodyPr>
          <a:lstStyle>
            <a:lvl1pPr>
              <a:defRPr sz="3600">
                <a:solidFill>
                  <a:schemeClr val="accent4">
                    <a:lumMod val="75000"/>
                  </a:schemeClr>
                </a:solidFill>
              </a:defRPr>
            </a:lvl1pPr>
            <a:lvl2pPr>
              <a:defRPr sz="2100"/>
            </a:lvl2pPr>
            <a:lvl3pPr>
              <a:defRPr sz="1500"/>
            </a:lvl3pPr>
            <a:lvl4pPr>
              <a:defRPr sz="1500"/>
            </a:lvl4pPr>
            <a:lvl5pPr>
              <a:defRPr sz="1500"/>
            </a:lvl5pPr>
          </a:lstStyle>
          <a:p>
            <a:pPr lvl="0"/>
            <a:r>
              <a:rPr lang="en-US" dirty="0"/>
              <a:t>An exercise</a:t>
            </a:r>
          </a:p>
        </p:txBody>
      </p:sp>
    </p:spTree>
    <p:extLst>
      <p:ext uri="{BB962C8B-B14F-4D97-AF65-F5344CB8AC3E}">
        <p14:creationId xmlns:p14="http://schemas.microsoft.com/office/powerpoint/2010/main" val="305001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7260022" y="4259871"/>
            <a:ext cx="1598228" cy="478210"/>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768096" y="438912"/>
            <a:ext cx="7290054" cy="1124712"/>
          </a:xfrm>
        </p:spPr>
        <p:txBody>
          <a:bodyPr>
            <a:normAutofit/>
          </a:bodyPr>
          <a:lstStyle>
            <a:lvl1pPr algn="ctr">
              <a:defRPr sz="495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768096" y="1678782"/>
            <a:ext cx="7290054" cy="2383631"/>
          </a:xfrm>
        </p:spPr>
        <p:txBody>
          <a:bodyPr>
            <a:normAutofit/>
          </a:bodyPr>
          <a:lstStyle>
            <a:lvl1pPr>
              <a:defRPr sz="3600">
                <a:solidFill>
                  <a:schemeClr val="accent4">
                    <a:lumMod val="75000"/>
                  </a:schemeClr>
                </a:solidFill>
              </a:defRPr>
            </a:lvl1pPr>
            <a:lvl2pPr>
              <a:defRPr sz="2100"/>
            </a:lvl2pPr>
            <a:lvl3pPr>
              <a:defRPr sz="1500"/>
            </a:lvl3pPr>
            <a:lvl4pPr>
              <a:defRPr sz="1500"/>
            </a:lvl4pPr>
            <a:lvl5pPr>
              <a:defRPr sz="1500"/>
            </a:lvl5pPr>
          </a:lstStyle>
          <a:p>
            <a:pPr lvl="0"/>
            <a:r>
              <a:rPr lang="en-US" dirty="0"/>
              <a:t>An exercise</a:t>
            </a:r>
          </a:p>
        </p:txBody>
      </p:sp>
    </p:spTree>
    <p:extLst>
      <p:ext uri="{BB962C8B-B14F-4D97-AF65-F5344CB8AC3E}">
        <p14:creationId xmlns:p14="http://schemas.microsoft.com/office/powerpoint/2010/main" val="21228427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7260022" y="4259871"/>
            <a:ext cx="1598228" cy="478210"/>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768096" y="438912"/>
            <a:ext cx="7290054" cy="1124712"/>
          </a:xfrm>
        </p:spPr>
        <p:txBody>
          <a:bodyPr>
            <a:normAutofit/>
          </a:bodyPr>
          <a:lstStyle>
            <a:lvl1pPr algn="ctr">
              <a:defRPr sz="495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768096" y="1678782"/>
            <a:ext cx="7290054" cy="2383631"/>
          </a:xfrm>
        </p:spPr>
        <p:txBody>
          <a:bodyPr>
            <a:normAutofit/>
          </a:bodyPr>
          <a:lstStyle>
            <a:lvl1pPr>
              <a:defRPr sz="3600">
                <a:solidFill>
                  <a:schemeClr val="accent4">
                    <a:lumMod val="75000"/>
                  </a:schemeClr>
                </a:solidFill>
              </a:defRPr>
            </a:lvl1pPr>
            <a:lvl2pPr>
              <a:defRPr sz="2100"/>
            </a:lvl2pPr>
            <a:lvl3pPr>
              <a:defRPr sz="1500"/>
            </a:lvl3pPr>
            <a:lvl4pPr>
              <a:defRPr sz="1500"/>
            </a:lvl4pPr>
            <a:lvl5pPr>
              <a:defRPr sz="1500"/>
            </a:lvl5pPr>
          </a:lstStyle>
          <a:p>
            <a:pPr lvl="0"/>
            <a:r>
              <a:rPr lang="en-US" dirty="0"/>
              <a:t>An exercise</a:t>
            </a:r>
          </a:p>
        </p:txBody>
      </p:sp>
    </p:spTree>
    <p:extLst>
      <p:ext uri="{BB962C8B-B14F-4D97-AF65-F5344CB8AC3E}">
        <p14:creationId xmlns:p14="http://schemas.microsoft.com/office/powerpoint/2010/main" val="11937704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231889779"/>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353632"/>
            <a:ext cx="3291840" cy="1303020"/>
          </a:xfrm>
        </p:spPr>
        <p:txBody>
          <a:bodyPr>
            <a:noAutofit/>
          </a:bodyPr>
          <a:lstStyle>
            <a:lvl1pPr>
              <a:lnSpc>
                <a:spcPct val="80000"/>
              </a:lnSpc>
              <a:defRPr sz="3000"/>
            </a:lvl1pPr>
          </a:lstStyle>
          <a:p>
            <a:r>
              <a:rPr lang="en-US"/>
              <a:t>Click to edit Master title style</a:t>
            </a:r>
            <a:endParaRPr lang="en-US" dirty="0"/>
          </a:p>
        </p:txBody>
      </p:sp>
      <p:sp>
        <p:nvSpPr>
          <p:cNvPr id="3" name="Content Placeholder 2"/>
          <p:cNvSpPr>
            <a:spLocks noGrp="1"/>
          </p:cNvSpPr>
          <p:nvPr>
            <p:ph idx="1"/>
          </p:nvPr>
        </p:nvSpPr>
        <p:spPr>
          <a:xfrm>
            <a:off x="4286250" y="617220"/>
            <a:ext cx="4258818" cy="3888486"/>
          </a:xfrm>
        </p:spPr>
        <p:txBody>
          <a:bodyPr/>
          <a:lstStyle>
            <a:lvl1pPr>
              <a:defRPr sz="1800"/>
            </a:lvl1pPr>
            <a:lvl2pPr>
              <a:defRPr sz="15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1693129"/>
            <a:ext cx="3291840" cy="2821721"/>
          </a:xfrm>
        </p:spPr>
        <p:txBody>
          <a:bodyPr lIns="91440" rIns="91440">
            <a:normAutofit/>
          </a:bodyPr>
          <a:lstStyle>
            <a:lvl1pPr marL="0" indent="0">
              <a:lnSpc>
                <a:spcPct val="108000"/>
              </a:lnSpc>
              <a:spcBef>
                <a:spcPts val="450"/>
              </a:spcBef>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513383595"/>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720104"/>
            <a:ext cx="5829300" cy="1097280"/>
          </a:xfrm>
        </p:spPr>
        <p:txBody>
          <a:bodyPr anchor="ctr">
            <a:normAutofit/>
          </a:bodyPr>
          <a:lstStyle>
            <a:lvl1pPr algn="r">
              <a:defRPr sz="3750" spc="15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3429000"/>
          </a:xfrm>
          <a:solidFill>
            <a:schemeClr val="accent1">
              <a:lumMod val="60000"/>
              <a:lumOff val="40000"/>
            </a:schemeClr>
          </a:solidFill>
        </p:spPr>
        <p:txBody>
          <a:bodyPr lIns="457200" tIns="365760" rIns="45720" bIns="4572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457950" y="3720104"/>
            <a:ext cx="2400300" cy="1097280"/>
          </a:xfrm>
        </p:spPr>
        <p:txBody>
          <a:bodyPr lIns="91440" rIns="9144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6290132" y="3948080"/>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84606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12417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ransition Slide">
  <p:cSld name="Transition Slide">
    <p:spTree>
      <p:nvGrpSpPr>
        <p:cNvPr id="1" name="Shape 22"/>
        <p:cNvGrpSpPr/>
        <p:nvPr/>
      </p:nvGrpSpPr>
      <p:grpSpPr>
        <a:xfrm>
          <a:off x="0" y="0"/>
          <a:ext cx="0" cy="0"/>
          <a:chOff x="0" y="0"/>
          <a:chExt cx="0" cy="0"/>
        </a:xfrm>
      </p:grpSpPr>
      <p:pic>
        <p:nvPicPr>
          <p:cNvPr id="23" name="Google Shape;23;p4"/>
          <p:cNvPicPr preferRelativeResize="0"/>
          <p:nvPr/>
        </p:nvPicPr>
        <p:blipFill rotWithShape="1">
          <a:blip r:embed="rId2">
            <a:alphaModFix/>
          </a:blip>
          <a:srcRect/>
          <a:stretch/>
        </p:blipFill>
        <p:spPr>
          <a:xfrm>
            <a:off x="0" y="0"/>
            <a:ext cx="9141714" cy="5143500"/>
          </a:xfrm>
          <a:prstGeom prst="rect">
            <a:avLst/>
          </a:prstGeom>
          <a:noFill/>
          <a:ln>
            <a:noFill/>
          </a:ln>
        </p:spPr>
      </p:pic>
      <p:sp>
        <p:nvSpPr>
          <p:cNvPr id="24" name="Google Shape;24;p4"/>
          <p:cNvSpPr txBox="1">
            <a:spLocks noGrp="1"/>
          </p:cNvSpPr>
          <p:nvPr>
            <p:ph type="title"/>
          </p:nvPr>
        </p:nvSpPr>
        <p:spPr>
          <a:xfrm>
            <a:off x="253313" y="1157947"/>
            <a:ext cx="8031900" cy="7821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accent3"/>
              </a:buClr>
              <a:buSzPts val="2700"/>
              <a:buFont typeface="Arial"/>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5" name="Google Shape;25;p4"/>
          <p:cNvSpPr txBox="1">
            <a:spLocks noGrp="1"/>
          </p:cNvSpPr>
          <p:nvPr>
            <p:ph type="sldNum" idx="12"/>
          </p:nvPr>
        </p:nvSpPr>
        <p:spPr>
          <a:xfrm>
            <a:off x="7846540" y="4686944"/>
            <a:ext cx="329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571500"/>
            <a:ext cx="1971675" cy="405765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571500"/>
            <a:ext cx="5686425" cy="40576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7543800" y="44447"/>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09265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6"/>
        <p:cNvGrpSpPr/>
        <p:nvPr/>
      </p:nvGrpSpPr>
      <p:grpSpPr>
        <a:xfrm>
          <a:off x="0" y="0"/>
          <a:ext cx="0" cy="0"/>
          <a:chOff x="0" y="0"/>
          <a:chExt cx="0" cy="0"/>
        </a:xfrm>
      </p:grpSpPr>
      <p:sp>
        <p:nvSpPr>
          <p:cNvPr id="27" name="Google Shape;27;p5"/>
          <p:cNvSpPr txBox="1">
            <a:spLocks noGrp="1"/>
          </p:cNvSpPr>
          <p:nvPr>
            <p:ph type="ctrTitle"/>
          </p:nvPr>
        </p:nvSpPr>
        <p:spPr>
          <a:xfrm>
            <a:off x="311708" y="744575"/>
            <a:ext cx="8520600" cy="2052600"/>
          </a:xfrm>
          <a:prstGeom prst="rect">
            <a:avLst/>
          </a:prstGeom>
        </p:spPr>
        <p:txBody>
          <a:bodyPr spcFirstLastPara="1" wrap="square" lIns="68575" tIns="34275" rIns="68575" bIns="3427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 name="Google Shape;28;p5"/>
          <p:cNvSpPr txBox="1">
            <a:spLocks noGrp="1"/>
          </p:cNvSpPr>
          <p:nvPr>
            <p:ph type="subTitle" idx="1"/>
          </p:nvPr>
        </p:nvSpPr>
        <p:spPr>
          <a:xfrm>
            <a:off x="311700" y="2834125"/>
            <a:ext cx="8520600" cy="792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2800"/>
              <a:buNone/>
              <a:defRPr sz="2800"/>
            </a:lvl1pPr>
            <a:lvl2pPr lvl="1" algn="ctr" rtl="0">
              <a:lnSpc>
                <a:spcPct val="100000"/>
              </a:lnSpc>
              <a:spcBef>
                <a:spcPts val="400"/>
              </a:spcBef>
              <a:spcAft>
                <a:spcPts val="0"/>
              </a:spcAft>
              <a:buSzPts val="2800"/>
              <a:buNone/>
              <a:defRPr sz="2800"/>
            </a:lvl2pPr>
            <a:lvl3pPr lvl="2" algn="ctr" rtl="0">
              <a:lnSpc>
                <a:spcPct val="100000"/>
              </a:lnSpc>
              <a:spcBef>
                <a:spcPts val="400"/>
              </a:spcBef>
              <a:spcAft>
                <a:spcPts val="0"/>
              </a:spcAft>
              <a:buSzPts val="2800"/>
              <a:buNone/>
              <a:defRPr sz="2800"/>
            </a:lvl3pPr>
            <a:lvl4pPr lvl="3" algn="ctr" rtl="0">
              <a:lnSpc>
                <a:spcPct val="100000"/>
              </a:lnSpc>
              <a:spcBef>
                <a:spcPts val="400"/>
              </a:spcBef>
              <a:spcAft>
                <a:spcPts val="0"/>
              </a:spcAft>
              <a:buSzPts val="2800"/>
              <a:buNone/>
              <a:defRPr sz="2800"/>
            </a:lvl4pPr>
            <a:lvl5pPr lvl="4" algn="ctr" rtl="0">
              <a:lnSpc>
                <a:spcPct val="100000"/>
              </a:lnSpc>
              <a:spcBef>
                <a:spcPts val="400"/>
              </a:spcBef>
              <a:spcAft>
                <a:spcPts val="0"/>
              </a:spcAft>
              <a:buSzPts val="2800"/>
              <a:buNone/>
              <a:defRPr sz="2800"/>
            </a:lvl5pPr>
            <a:lvl6pPr lvl="5" algn="ctr" rtl="0">
              <a:lnSpc>
                <a:spcPct val="100000"/>
              </a:lnSpc>
              <a:spcBef>
                <a:spcPts val="400"/>
              </a:spcBef>
              <a:spcAft>
                <a:spcPts val="0"/>
              </a:spcAft>
              <a:buSzPts val="2800"/>
              <a:buNone/>
              <a:defRPr sz="2800"/>
            </a:lvl6pPr>
            <a:lvl7pPr lvl="6" algn="ctr" rtl="0">
              <a:lnSpc>
                <a:spcPct val="100000"/>
              </a:lnSpc>
              <a:spcBef>
                <a:spcPts val="400"/>
              </a:spcBef>
              <a:spcAft>
                <a:spcPts val="0"/>
              </a:spcAft>
              <a:buSzPts val="2800"/>
              <a:buNone/>
              <a:defRPr sz="2800"/>
            </a:lvl7pPr>
            <a:lvl8pPr lvl="7" algn="ctr" rtl="0">
              <a:lnSpc>
                <a:spcPct val="100000"/>
              </a:lnSpc>
              <a:spcBef>
                <a:spcPts val="400"/>
              </a:spcBef>
              <a:spcAft>
                <a:spcPts val="0"/>
              </a:spcAft>
              <a:buSzPts val="2800"/>
              <a:buNone/>
              <a:defRPr sz="2800"/>
            </a:lvl8pPr>
            <a:lvl9pPr lvl="8" algn="ctr" rtl="0">
              <a:lnSpc>
                <a:spcPct val="100000"/>
              </a:lnSpc>
              <a:spcBef>
                <a:spcPts val="400"/>
              </a:spcBef>
              <a:spcAft>
                <a:spcPts val="0"/>
              </a:spcAft>
              <a:buSzPts val="2800"/>
              <a:buNone/>
              <a:defRPr sz="28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2" name="Google Shape;32;p6"/>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lvl1pPr marL="457200" lvl="0" indent="-361950" rtl="0">
              <a:spcBef>
                <a:spcPts val="800"/>
              </a:spcBef>
              <a:spcAft>
                <a:spcPts val="0"/>
              </a:spcAft>
              <a:buSzPts val="2100"/>
              <a:buChar char="•"/>
              <a:defRPr/>
            </a:lvl1pPr>
            <a:lvl2pPr marL="914400" lvl="1" indent="-342900" rtl="0">
              <a:spcBef>
                <a:spcPts val="400"/>
              </a:spcBef>
              <a:spcAft>
                <a:spcPts val="0"/>
              </a:spcAft>
              <a:buSzPts val="1800"/>
              <a:buChar char="•"/>
              <a:defRPr/>
            </a:lvl2pPr>
            <a:lvl3pPr marL="1371600" lvl="2" indent="-323850" rtl="0">
              <a:spcBef>
                <a:spcPts val="400"/>
              </a:spcBef>
              <a:spcAft>
                <a:spcPts val="0"/>
              </a:spcAft>
              <a:buSzPts val="1500"/>
              <a:buChar char="•"/>
              <a:defRPr/>
            </a:lvl3pPr>
            <a:lvl4pPr marL="1828800" lvl="3" indent="-317500" rtl="0">
              <a:spcBef>
                <a:spcPts val="400"/>
              </a:spcBef>
              <a:spcAft>
                <a:spcPts val="0"/>
              </a:spcAft>
              <a:buSzPts val="1400"/>
              <a:buChar char="•"/>
              <a:defRPr/>
            </a:lvl4pPr>
            <a:lvl5pPr marL="2286000" lvl="4" indent="-317500" rtl="0">
              <a:spcBef>
                <a:spcPts val="400"/>
              </a:spcBef>
              <a:spcAft>
                <a:spcPts val="0"/>
              </a:spcAft>
              <a:buSzPts val="1400"/>
              <a:buChar char="•"/>
              <a:defRPr/>
            </a:lvl5pPr>
            <a:lvl6pPr marL="2743200" lvl="5" indent="-317500" rtl="0">
              <a:spcBef>
                <a:spcPts val="400"/>
              </a:spcBef>
              <a:spcAft>
                <a:spcPts val="0"/>
              </a:spcAft>
              <a:buSzPts val="1400"/>
              <a:buChar char="•"/>
              <a:defRPr/>
            </a:lvl6pPr>
            <a:lvl7pPr marL="3200400" lvl="6" indent="-317500" rtl="0">
              <a:spcBef>
                <a:spcPts val="400"/>
              </a:spcBef>
              <a:spcAft>
                <a:spcPts val="0"/>
              </a:spcAft>
              <a:buSzPts val="1400"/>
              <a:buChar char="•"/>
              <a:defRPr/>
            </a:lvl7pPr>
            <a:lvl8pPr marL="3657600" lvl="7" indent="-317500" rtl="0">
              <a:spcBef>
                <a:spcPts val="400"/>
              </a:spcBef>
              <a:spcAft>
                <a:spcPts val="0"/>
              </a:spcAft>
              <a:buSzPts val="1400"/>
              <a:buChar char="•"/>
              <a:defRPr/>
            </a:lvl8pPr>
            <a:lvl9pPr marL="4114800" lvl="8" indent="-317500" rtl="0">
              <a:spcBef>
                <a:spcPts val="400"/>
              </a:spcBef>
              <a:spcAft>
                <a:spcPts val="0"/>
              </a:spcAft>
              <a:buSzPts val="1400"/>
              <a:buChar char="•"/>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9144000" cy="3429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9144000" cy="3429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3720103"/>
            <a:ext cx="5829300" cy="1097280"/>
          </a:xfrm>
        </p:spPr>
        <p:txBody>
          <a:bodyPr anchor="ctr">
            <a:normAutofit/>
          </a:bodyPr>
          <a:lstStyle>
            <a:lvl1pPr algn="r">
              <a:defRPr sz="3750" spc="150" baseline="0"/>
            </a:lvl1pPr>
          </a:lstStyle>
          <a:p>
            <a:r>
              <a:rPr lang="en-US"/>
              <a:t>Click to edit Master title style</a:t>
            </a:r>
            <a:endParaRPr lang="en-US" dirty="0"/>
          </a:p>
        </p:txBody>
      </p:sp>
      <p:sp>
        <p:nvSpPr>
          <p:cNvPr id="3" name="Subtitle 2"/>
          <p:cNvSpPr>
            <a:spLocks noGrp="1"/>
          </p:cNvSpPr>
          <p:nvPr>
            <p:ph type="subTitle" idx="1"/>
          </p:nvPr>
        </p:nvSpPr>
        <p:spPr>
          <a:xfrm>
            <a:off x="6457950" y="3720103"/>
            <a:ext cx="2400300" cy="1097280"/>
          </a:xfrm>
        </p:spPr>
        <p:txBody>
          <a:bodyPr lIns="91440" rIns="91440" anchor="ctr">
            <a:normAutofit/>
          </a:bodyPr>
          <a:lstStyle>
            <a:lvl1pPr marL="0" indent="0" algn="l">
              <a:lnSpc>
                <a:spcPct val="100000"/>
              </a:lnSpc>
              <a:spcBef>
                <a:spcPts val="0"/>
              </a:spcBef>
              <a:buNone/>
              <a:defRPr sz="1350">
                <a:solidFill>
                  <a:schemeClr val="tx1">
                    <a:lumMod val="95000"/>
                    <a:lumOff val="5000"/>
                  </a:schemeClr>
                </a:solidFill>
              </a:defRPr>
            </a:lvl1pPr>
            <a:lvl2pPr marL="342900" indent="0" algn="ctr">
              <a:buNone/>
              <a:defRPr sz="1350"/>
            </a:lvl2pPr>
            <a:lvl3pPr marL="685800" indent="0" algn="ctr">
              <a:buNone/>
              <a:defRPr sz="1350"/>
            </a:lvl3pPr>
            <a:lvl4pPr marL="1028700" indent="0" algn="ctr">
              <a:buNone/>
              <a:defRPr sz="1350"/>
            </a:lvl4pPr>
            <a:lvl5pPr marL="1371600" indent="0" algn="ctr">
              <a:buNone/>
              <a:defRPr sz="1350"/>
            </a:lvl5pPr>
            <a:lvl6pPr marL="1714500" indent="0" algn="ctr">
              <a:buNone/>
              <a:defRPr sz="1350"/>
            </a:lvl6pPr>
            <a:lvl7pPr marL="2057400" indent="0" algn="ctr">
              <a:buNone/>
              <a:defRPr sz="1350"/>
            </a:lvl7pPr>
            <a:lvl8pPr marL="2400300" indent="0" algn="ctr">
              <a:buNone/>
              <a:defRPr sz="1350"/>
            </a:lvl8pPr>
            <a:lvl9pPr marL="2743200" indent="0" algn="ctr">
              <a:buNone/>
              <a:defRPr sz="135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6290132" y="3948080"/>
            <a:ext cx="0" cy="6858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91225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260713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3429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9144000" cy="3429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3720103"/>
            <a:ext cx="5829300" cy="1097280"/>
          </a:xfrm>
        </p:spPr>
        <p:txBody>
          <a:bodyPr anchor="ctr">
            <a:normAutofit/>
          </a:bodyPr>
          <a:lstStyle>
            <a:lvl1pPr algn="r">
              <a:defRPr sz="3750" b="0" spc="150" baseline="0"/>
            </a:lvl1pPr>
          </a:lstStyle>
          <a:p>
            <a:r>
              <a:rPr lang="en-US"/>
              <a:t>Click to edit Master title style</a:t>
            </a:r>
            <a:endParaRPr lang="en-US" dirty="0"/>
          </a:p>
        </p:txBody>
      </p:sp>
      <p:sp>
        <p:nvSpPr>
          <p:cNvPr id="3" name="Text Placeholder 2"/>
          <p:cNvSpPr>
            <a:spLocks noGrp="1"/>
          </p:cNvSpPr>
          <p:nvPr>
            <p:ph type="body" idx="1"/>
          </p:nvPr>
        </p:nvSpPr>
        <p:spPr>
          <a:xfrm>
            <a:off x="6457950" y="3720103"/>
            <a:ext cx="2400300" cy="1097280"/>
          </a:xfrm>
        </p:spPr>
        <p:txBody>
          <a:bodyPr lIns="91440" rIns="9144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6290132" y="3948080"/>
            <a:ext cx="0" cy="6858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621012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9144000" cy="169306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9144000" cy="3429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76832" y="2012395"/>
            <a:ext cx="8390334" cy="1097280"/>
          </a:xfrm>
        </p:spPr>
        <p:txBody>
          <a:bodyPr anchor="ctr">
            <a:normAutofit/>
          </a:bodyPr>
          <a:lstStyle>
            <a:lvl1pPr algn="ctr">
              <a:defRPr sz="3750" b="0" spc="150" baseline="0"/>
            </a:lvl1pPr>
          </a:lstStyle>
          <a:p>
            <a:r>
              <a:rPr lang="en-US"/>
              <a:t>Click to edit Master title style</a:t>
            </a:r>
            <a:endParaRPr lang="en-US" dirty="0"/>
          </a:p>
        </p:txBody>
      </p:sp>
      <p:sp>
        <p:nvSpPr>
          <p:cNvPr id="10" name="Rectangle 9"/>
          <p:cNvSpPr/>
          <p:nvPr userDrawn="1"/>
        </p:nvSpPr>
        <p:spPr>
          <a:xfrm>
            <a:off x="0" y="3463291"/>
            <a:ext cx="9144000" cy="169306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3002519"/>
            <a:ext cx="9144000" cy="3429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211634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438912"/>
            <a:ext cx="7290054" cy="112471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5" y="1714500"/>
            <a:ext cx="356616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1714500"/>
            <a:ext cx="356616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827457663"/>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theme" Target="../theme/theme2.xml"/><Relationship Id="rId2" Type="http://schemas.openxmlformats.org/officeDocument/2006/relationships/slideLayout" Target="../slideLayouts/slideLayout6.xml"/><Relationship Id="rId16" Type="http://schemas.openxmlformats.org/officeDocument/2006/relationships/slideLayout" Target="../slideLayouts/slideLayout20.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5"/>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accent3"/>
              </a:buClr>
              <a:buSzPts val="2700"/>
              <a:buFont typeface="Arial"/>
              <a:buNone/>
              <a:defRPr sz="2700" b="1" i="0" u="none" strike="noStrike" cap="none">
                <a:solidFill>
                  <a:schemeClr val="accent3"/>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 name="Google Shape;7;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rgbClr val="584B3D"/>
              </a:buClr>
              <a:buSzPts val="2100"/>
              <a:buFont typeface="Arial"/>
              <a:buChar char="•"/>
              <a:defRPr sz="2100" b="0" i="0" u="none" strike="noStrike" cap="none">
                <a:solidFill>
                  <a:srgbClr val="584B3D"/>
                </a:solidFill>
                <a:latin typeface="Georgia"/>
                <a:ea typeface="Georgia"/>
                <a:cs typeface="Georgia"/>
                <a:sym typeface="Georgia"/>
              </a:defRPr>
            </a:lvl1pPr>
            <a:lvl2pPr marL="914400" marR="0" lvl="1" indent="-342900" algn="l" rtl="0">
              <a:lnSpc>
                <a:spcPct val="90000"/>
              </a:lnSpc>
              <a:spcBef>
                <a:spcPts val="400"/>
              </a:spcBef>
              <a:spcAft>
                <a:spcPts val="0"/>
              </a:spcAft>
              <a:buClr>
                <a:srgbClr val="584B3D"/>
              </a:buClr>
              <a:buSzPts val="1800"/>
              <a:buFont typeface="Arial"/>
              <a:buChar char="•"/>
              <a:defRPr sz="1800" b="0" i="0" u="none" strike="noStrike" cap="none">
                <a:solidFill>
                  <a:srgbClr val="584B3D"/>
                </a:solidFill>
                <a:latin typeface="Georgia"/>
                <a:ea typeface="Georgia"/>
                <a:cs typeface="Georgia"/>
                <a:sym typeface="Georgia"/>
              </a:defRPr>
            </a:lvl2pPr>
            <a:lvl3pPr marL="1371600" marR="0" lvl="2" indent="-323850" algn="l" rtl="0">
              <a:lnSpc>
                <a:spcPct val="90000"/>
              </a:lnSpc>
              <a:spcBef>
                <a:spcPts val="400"/>
              </a:spcBef>
              <a:spcAft>
                <a:spcPts val="0"/>
              </a:spcAft>
              <a:buClr>
                <a:srgbClr val="584B3D"/>
              </a:buClr>
              <a:buSzPts val="1500"/>
              <a:buFont typeface="Arial"/>
              <a:buChar char="•"/>
              <a:defRPr sz="1500" b="0" i="0" u="none" strike="noStrike" cap="none">
                <a:solidFill>
                  <a:srgbClr val="584B3D"/>
                </a:solidFill>
                <a:latin typeface="Georgia"/>
                <a:ea typeface="Georgia"/>
                <a:cs typeface="Georgia"/>
                <a:sym typeface="Georgia"/>
              </a:defRPr>
            </a:lvl3pPr>
            <a:lvl4pPr marL="1828800" marR="0" lvl="3" indent="-317500" algn="l" rtl="0">
              <a:lnSpc>
                <a:spcPct val="90000"/>
              </a:lnSpc>
              <a:spcBef>
                <a:spcPts val="400"/>
              </a:spcBef>
              <a:spcAft>
                <a:spcPts val="0"/>
              </a:spcAft>
              <a:buClr>
                <a:srgbClr val="584B3D"/>
              </a:buClr>
              <a:buSzPts val="1400"/>
              <a:buFont typeface="Arial"/>
              <a:buChar char="•"/>
              <a:defRPr sz="1400" b="0" i="0" u="none" strike="noStrike" cap="none">
                <a:solidFill>
                  <a:srgbClr val="584B3D"/>
                </a:solidFill>
                <a:latin typeface="Georgia"/>
                <a:ea typeface="Georgia"/>
                <a:cs typeface="Georgia"/>
                <a:sym typeface="Georgia"/>
              </a:defRPr>
            </a:lvl4pPr>
            <a:lvl5pPr marL="2286000" marR="0" lvl="4" indent="-317500" algn="l" rtl="0">
              <a:lnSpc>
                <a:spcPct val="90000"/>
              </a:lnSpc>
              <a:spcBef>
                <a:spcPts val="400"/>
              </a:spcBef>
              <a:spcAft>
                <a:spcPts val="0"/>
              </a:spcAft>
              <a:buClr>
                <a:srgbClr val="584B3D"/>
              </a:buClr>
              <a:buSzPts val="1400"/>
              <a:buFont typeface="Arial"/>
              <a:buChar char="•"/>
              <a:defRPr sz="1400" b="0" i="0" u="none" strike="noStrike" cap="none">
                <a:solidFill>
                  <a:srgbClr val="584B3D"/>
                </a:solidFill>
                <a:latin typeface="Georgia"/>
                <a:ea typeface="Georgia"/>
                <a:cs typeface="Georgia"/>
                <a:sym typeface="Georgia"/>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eorgia"/>
                <a:ea typeface="Georgia"/>
                <a:cs typeface="Georgia"/>
                <a:sym typeface="Georgia"/>
              </a:defRPr>
            </a:lvl9pPr>
          </a:lstStyle>
          <a:p>
            <a:endParaRPr/>
          </a:p>
        </p:txBody>
      </p:sp>
      <p:sp>
        <p:nvSpPr>
          <p:cNvPr id="8" name="Google Shape;8;p1"/>
          <p:cNvSpPr txBox="1">
            <a:spLocks noGrp="1"/>
          </p:cNvSpPr>
          <p:nvPr>
            <p:ph type="dt" idx="10"/>
          </p:nvPr>
        </p:nvSpPr>
        <p:spPr>
          <a:xfrm>
            <a:off x="628650" y="4767264"/>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chemeClr val="accent3"/>
                </a:solidFill>
                <a:latin typeface="Georgia"/>
                <a:ea typeface="Georgia"/>
                <a:cs typeface="Georgia"/>
                <a:sym typeface="Georgia"/>
              </a:defRPr>
            </a:lvl1pPr>
            <a:lvl2pPr marR="0" lvl="1"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9pPr>
          </a:lstStyle>
          <a:p>
            <a:endParaRPr/>
          </a:p>
        </p:txBody>
      </p:sp>
      <p:sp>
        <p:nvSpPr>
          <p:cNvPr id="9" name="Google Shape;9;p1"/>
          <p:cNvSpPr txBox="1">
            <a:spLocks noGrp="1"/>
          </p:cNvSpPr>
          <p:nvPr>
            <p:ph type="ftr" idx="11"/>
          </p:nvPr>
        </p:nvSpPr>
        <p:spPr>
          <a:xfrm>
            <a:off x="3028950" y="4767264"/>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chemeClr val="accent3"/>
                </a:solidFill>
                <a:latin typeface="Georgia"/>
                <a:ea typeface="Georgia"/>
                <a:cs typeface="Georgia"/>
                <a:sym typeface="Georgia"/>
              </a:defRPr>
            </a:lvl1pPr>
            <a:lvl2pPr marR="0" lvl="1"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100"/>
              <a:buNone/>
              <a:defRPr sz="1400" b="0" i="0" u="none" strike="noStrike" cap="none">
                <a:solidFill>
                  <a:schemeClr val="dk1"/>
                </a:solidFill>
                <a:latin typeface="Georgia"/>
                <a:ea typeface="Georgia"/>
                <a:cs typeface="Georgia"/>
                <a:sym typeface="Georgia"/>
              </a:defRPr>
            </a:lvl9pPr>
          </a:lstStyle>
          <a:p>
            <a:endParaRPr/>
          </a:p>
        </p:txBody>
      </p:sp>
      <p:sp>
        <p:nvSpPr>
          <p:cNvPr id="10" name="Google Shape;10;p1"/>
          <p:cNvSpPr txBox="1">
            <a:spLocks noGrp="1"/>
          </p:cNvSpPr>
          <p:nvPr>
            <p:ph type="sldNum" idx="12"/>
          </p:nvPr>
        </p:nvSpPr>
        <p:spPr>
          <a:xfrm>
            <a:off x="6457950" y="4767264"/>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chemeClr val="accent3"/>
                </a:solidFill>
                <a:latin typeface="Georgia"/>
                <a:ea typeface="Georgia"/>
                <a:cs typeface="Georgia"/>
                <a:sym typeface="Georgia"/>
              </a:defRPr>
            </a:lvl1pPr>
            <a:lvl2pPr marL="0" marR="0" lvl="1" indent="0" algn="r" rtl="0">
              <a:spcBef>
                <a:spcPts val="0"/>
              </a:spcBef>
              <a:buNone/>
              <a:defRPr sz="900" b="0" i="0" u="none" strike="noStrike" cap="none">
                <a:solidFill>
                  <a:schemeClr val="accent3"/>
                </a:solidFill>
                <a:latin typeface="Georgia"/>
                <a:ea typeface="Georgia"/>
                <a:cs typeface="Georgia"/>
                <a:sym typeface="Georgia"/>
              </a:defRPr>
            </a:lvl2pPr>
            <a:lvl3pPr marL="0" marR="0" lvl="2" indent="0" algn="r" rtl="0">
              <a:spcBef>
                <a:spcPts val="0"/>
              </a:spcBef>
              <a:buNone/>
              <a:defRPr sz="900" b="0" i="0" u="none" strike="noStrike" cap="none">
                <a:solidFill>
                  <a:schemeClr val="accent3"/>
                </a:solidFill>
                <a:latin typeface="Georgia"/>
                <a:ea typeface="Georgia"/>
                <a:cs typeface="Georgia"/>
                <a:sym typeface="Georgia"/>
              </a:defRPr>
            </a:lvl3pPr>
            <a:lvl4pPr marL="0" marR="0" lvl="3" indent="0" algn="r" rtl="0">
              <a:spcBef>
                <a:spcPts val="0"/>
              </a:spcBef>
              <a:buNone/>
              <a:defRPr sz="900" b="0" i="0" u="none" strike="noStrike" cap="none">
                <a:solidFill>
                  <a:schemeClr val="accent3"/>
                </a:solidFill>
                <a:latin typeface="Georgia"/>
                <a:ea typeface="Georgia"/>
                <a:cs typeface="Georgia"/>
                <a:sym typeface="Georgia"/>
              </a:defRPr>
            </a:lvl4pPr>
            <a:lvl5pPr marL="0" marR="0" lvl="4" indent="0" algn="r" rtl="0">
              <a:spcBef>
                <a:spcPts val="0"/>
              </a:spcBef>
              <a:buNone/>
              <a:defRPr sz="900" b="0" i="0" u="none" strike="noStrike" cap="none">
                <a:solidFill>
                  <a:schemeClr val="accent3"/>
                </a:solidFill>
                <a:latin typeface="Georgia"/>
                <a:ea typeface="Georgia"/>
                <a:cs typeface="Georgia"/>
                <a:sym typeface="Georgia"/>
              </a:defRPr>
            </a:lvl5pPr>
            <a:lvl6pPr marL="0" marR="0" lvl="5" indent="0" algn="r" rtl="0">
              <a:spcBef>
                <a:spcPts val="0"/>
              </a:spcBef>
              <a:buNone/>
              <a:defRPr sz="900" b="0" i="0" u="none" strike="noStrike" cap="none">
                <a:solidFill>
                  <a:schemeClr val="accent3"/>
                </a:solidFill>
                <a:latin typeface="Georgia"/>
                <a:ea typeface="Georgia"/>
                <a:cs typeface="Georgia"/>
                <a:sym typeface="Georgia"/>
              </a:defRPr>
            </a:lvl6pPr>
            <a:lvl7pPr marL="0" marR="0" lvl="6" indent="0" algn="r" rtl="0">
              <a:spcBef>
                <a:spcPts val="0"/>
              </a:spcBef>
              <a:buNone/>
              <a:defRPr sz="900" b="0" i="0" u="none" strike="noStrike" cap="none">
                <a:solidFill>
                  <a:schemeClr val="accent3"/>
                </a:solidFill>
                <a:latin typeface="Georgia"/>
                <a:ea typeface="Georgia"/>
                <a:cs typeface="Georgia"/>
                <a:sym typeface="Georgia"/>
              </a:defRPr>
            </a:lvl7pPr>
            <a:lvl8pPr marL="0" marR="0" lvl="7" indent="0" algn="r" rtl="0">
              <a:spcBef>
                <a:spcPts val="0"/>
              </a:spcBef>
              <a:buNone/>
              <a:defRPr sz="900" b="0" i="0" u="none" strike="noStrike" cap="none">
                <a:solidFill>
                  <a:schemeClr val="accent3"/>
                </a:solidFill>
                <a:latin typeface="Georgia"/>
                <a:ea typeface="Georgia"/>
                <a:cs typeface="Georgia"/>
                <a:sym typeface="Georgia"/>
              </a:defRPr>
            </a:lvl8pPr>
            <a:lvl9pPr marL="0" marR="0" lvl="8" indent="0" algn="r" rtl="0">
              <a:spcBef>
                <a:spcPts val="0"/>
              </a:spcBef>
              <a:buNone/>
              <a:defRPr sz="900" b="0" i="0" u="none" strike="noStrike" cap="none">
                <a:solidFill>
                  <a:schemeClr val="accent3"/>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438912"/>
            <a:ext cx="7290054" cy="112471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1714500"/>
            <a:ext cx="7290055" cy="301752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4853028"/>
            <a:ext cx="1615607"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12/18/20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3632200" y="4853028"/>
            <a:ext cx="4426094" cy="205740"/>
          </a:xfrm>
          <a:prstGeom prst="rect">
            <a:avLst/>
          </a:prstGeom>
        </p:spPr>
        <p:txBody>
          <a:bodyPr vert="horz" lIns="91440" tIns="45720" rIns="91440" bIns="45720" rtlCol="0" anchor="ctr"/>
          <a:lstStyle>
            <a:lvl1pPr algn="r">
              <a:defRPr sz="75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8128000" y="4853028"/>
            <a:ext cx="730250"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571500" y="61974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4762090"/>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Lst>
  <p:txStyles>
    <p:titleStyle>
      <a:lvl1pPr algn="l" defTabSz="685800" rtl="0" eaLnBrk="1" latinLnBrk="0" hangingPunct="1">
        <a:lnSpc>
          <a:spcPct val="80000"/>
        </a:lnSpc>
        <a:spcBef>
          <a:spcPct val="0"/>
        </a:spcBef>
        <a:buNone/>
        <a:defRPr sz="3750" kern="1200" cap="none" spc="75" baseline="0">
          <a:solidFill>
            <a:schemeClr val="tx1">
              <a:lumMod val="95000"/>
              <a:lumOff val="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Tw Cen MT" panose="020B0602020104020603" pitchFamily="34" charset="0"/>
        <a:buChar char=" "/>
        <a:defRPr sz="1650" kern="1200">
          <a:solidFill>
            <a:schemeClr val="tx1"/>
          </a:solidFill>
          <a:latin typeface="+mn-lt"/>
          <a:ea typeface="+mn-ea"/>
          <a:cs typeface="+mn-cs"/>
        </a:defRPr>
      </a:lvl1pPr>
      <a:lvl2pPr marL="19888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350" kern="1200">
          <a:solidFill>
            <a:schemeClr val="tx1"/>
          </a:solidFill>
          <a:latin typeface="+mn-lt"/>
          <a:ea typeface="+mn-ea"/>
          <a:cs typeface="+mn-cs"/>
        </a:defRPr>
      </a:lvl2pPr>
      <a:lvl3pPr marL="33604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3pPr>
      <a:lvl4pPr marL="44577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4pPr>
      <a:lvl5pPr marL="58293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5pPr>
      <a:lvl6pPr marL="68580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6pPr>
      <a:lvl7pPr marL="795528"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7pPr>
      <a:lvl8pPr marL="912114"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8pPr>
      <a:lvl9pPr marL="102184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r4ds.had.co.nz/"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education.arcus.chop.edu/" TargetMode="External"/><Relationship Id="rId5" Type="http://schemas.openxmlformats.org/officeDocument/2006/relationships/hyperlink" Target="https://rstudio.cloud/learn/primers" TargetMode="External"/><Relationship Id="rId4" Type="http://schemas.openxmlformats.org/officeDocument/2006/relationships/hyperlink" Target="https://rstudio.com/resources/cheatsheets/"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r-bootcamp.netlify.app/chapter1"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skadauke.github.io/intro-to-r-for-clinicians-cho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skadauke/intro-to-r-for-clinicians-chop/blob/master/exercises/r_project_template.md"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p7"/>
          <p:cNvSpPr txBox="1">
            <a:spLocks noGrp="1"/>
          </p:cNvSpPr>
          <p:nvPr>
            <p:ph type="ctrTitle"/>
          </p:nvPr>
        </p:nvSpPr>
        <p:spPr>
          <a:xfrm>
            <a:off x="311708" y="744575"/>
            <a:ext cx="8520600" cy="20526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n"/>
              <a:t>Intro to R: Mini Project</a:t>
            </a:r>
            <a:endParaRPr/>
          </a:p>
        </p:txBody>
      </p:sp>
      <p:sp>
        <p:nvSpPr>
          <p:cNvPr id="39" name="Google Shape;39;p7"/>
          <p:cNvSpPr txBox="1">
            <a:spLocks noGrp="1"/>
          </p:cNvSpPr>
          <p:nvPr>
            <p:ph type="subTitle" idx="1"/>
          </p:nvPr>
        </p:nvSpPr>
        <p:spPr>
          <a:xfrm>
            <a:off x="311700" y="2834125"/>
            <a:ext cx="8520600" cy="792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a:t>December 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207477" y="0"/>
            <a:ext cx="4762500" cy="4762500"/>
          </a:xfrm>
          <a:prstGeom prst="rect">
            <a:avLst/>
          </a:prstGeom>
        </p:spPr>
      </p:pic>
      <p:pic>
        <p:nvPicPr>
          <p:cNvPr id="5" name="Picture 4"/>
          <p:cNvPicPr>
            <a:picLocks noChangeAspect="1"/>
          </p:cNvPicPr>
          <p:nvPr/>
        </p:nvPicPr>
        <p:blipFill>
          <a:blip r:embed="rId4"/>
          <a:stretch>
            <a:fillRect/>
          </a:stretch>
        </p:blipFill>
        <p:spPr>
          <a:xfrm>
            <a:off x="316532" y="4297169"/>
            <a:ext cx="8410575" cy="400050"/>
          </a:xfrm>
          <a:prstGeom prst="rect">
            <a:avLst/>
          </a:prstGeom>
        </p:spPr>
      </p:pic>
    </p:spTree>
    <p:extLst>
      <p:ext uri="{BB962C8B-B14F-4D97-AF65-F5344CB8AC3E}">
        <p14:creationId xmlns:p14="http://schemas.microsoft.com/office/powerpoint/2010/main" val="3574514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38150"/>
            <a:ext cx="9144000" cy="1125538"/>
          </a:xfrm>
        </p:spPr>
        <p:txBody>
          <a:bodyPr/>
          <a:lstStyle/>
          <a:p>
            <a:pPr algn="ctr"/>
            <a:r>
              <a:rPr lang="en-US" dirty="0">
                <a:latin typeface="Tw Cen MT" panose="020B0602020104020603" pitchFamily="34" charset="77"/>
              </a:rPr>
              <a:t>The Basic Approach to Getting Un-Stuck</a:t>
            </a:r>
          </a:p>
        </p:txBody>
      </p:sp>
      <p:graphicFrame>
        <p:nvGraphicFramePr>
          <p:cNvPr id="4" name="Diagram 3"/>
          <p:cNvGraphicFramePr/>
          <p:nvPr>
            <p:extLst>
              <p:ext uri="{D42A27DB-BD31-4B8C-83A1-F6EECF244321}">
                <p14:modId xmlns:p14="http://schemas.microsoft.com/office/powerpoint/2010/main" val="2116654318"/>
              </p:ext>
            </p:extLst>
          </p:nvPr>
        </p:nvGraphicFramePr>
        <p:xfrm>
          <a:off x="1524000" y="874286"/>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44D709AD-70E9-A045-A009-A9A3C87CD74B}"/>
              </a:ext>
            </a:extLst>
          </p:cNvPr>
          <p:cNvSpPr txBox="1"/>
          <p:nvPr/>
        </p:nvSpPr>
        <p:spPr>
          <a:xfrm>
            <a:off x="1524000" y="1662545"/>
            <a:ext cx="2530763" cy="461665"/>
          </a:xfrm>
          <a:prstGeom prst="rect">
            <a:avLst/>
          </a:prstGeom>
          <a:noFill/>
        </p:spPr>
        <p:txBody>
          <a:bodyPr wrap="square" rtlCol="0">
            <a:spAutoFit/>
          </a:bodyPr>
          <a:lstStyle/>
          <a:p>
            <a:pPr algn="ctr"/>
            <a:r>
              <a:rPr lang="en-US" sz="2400" dirty="0">
                <a:latin typeface="Tw Cen MT" panose="020B0602020104020603" pitchFamily="34" charset="77"/>
              </a:rPr>
              <a:t>Step 1</a:t>
            </a:r>
          </a:p>
        </p:txBody>
      </p:sp>
      <p:sp>
        <p:nvSpPr>
          <p:cNvPr id="5" name="TextBox 4">
            <a:extLst>
              <a:ext uri="{FF2B5EF4-FFF2-40B4-BE49-F238E27FC236}">
                <a16:creationId xmlns:a16="http://schemas.microsoft.com/office/drawing/2014/main" id="{9CF7F450-694B-BB4A-B660-9CF8849A2C44}"/>
              </a:ext>
            </a:extLst>
          </p:cNvPr>
          <p:cNvSpPr txBox="1"/>
          <p:nvPr/>
        </p:nvSpPr>
        <p:spPr>
          <a:xfrm>
            <a:off x="5089239" y="1662544"/>
            <a:ext cx="2530763" cy="461665"/>
          </a:xfrm>
          <a:prstGeom prst="rect">
            <a:avLst/>
          </a:prstGeom>
          <a:noFill/>
        </p:spPr>
        <p:txBody>
          <a:bodyPr wrap="square" rtlCol="0">
            <a:spAutoFit/>
          </a:bodyPr>
          <a:lstStyle/>
          <a:p>
            <a:pPr algn="ctr"/>
            <a:r>
              <a:rPr lang="en-US" sz="2400" dirty="0">
                <a:latin typeface="Tw Cen MT" panose="020B0602020104020603" pitchFamily="34" charset="77"/>
              </a:rPr>
              <a:t>Step 2</a:t>
            </a:r>
          </a:p>
        </p:txBody>
      </p:sp>
    </p:spTree>
    <p:extLst>
      <p:ext uri="{BB962C8B-B14F-4D97-AF65-F5344CB8AC3E}">
        <p14:creationId xmlns:p14="http://schemas.microsoft.com/office/powerpoint/2010/main" val="90530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olded Corner 11"/>
          <p:cNvSpPr/>
          <p:nvPr/>
        </p:nvSpPr>
        <p:spPr>
          <a:xfrm>
            <a:off x="875313" y="3454235"/>
            <a:ext cx="3826631" cy="1095608"/>
          </a:xfrm>
          <a:prstGeom prst="foldedCorner">
            <a:avLst/>
          </a:prstGeom>
        </p:spPr>
        <p:style>
          <a:lnRef idx="2">
            <a:schemeClr val="accent6"/>
          </a:lnRef>
          <a:fillRef idx="1">
            <a:schemeClr val="lt1"/>
          </a:fillRef>
          <a:effectRef idx="0">
            <a:schemeClr val="accent6"/>
          </a:effectRef>
          <a:fontRef idx="minor">
            <a:schemeClr val="dk1"/>
          </a:fontRef>
        </p:style>
        <p:txBody>
          <a:bodyPr rtlCol="0" anchor="ctr"/>
          <a:lstStyle/>
          <a:p>
            <a:pPr algn="ctr" defTabSz="685800">
              <a:buClrTx/>
            </a:pPr>
            <a:endParaRPr lang="en-US" sz="1350" kern="1200">
              <a:solidFill>
                <a:prstClr val="black"/>
              </a:solidFill>
              <a:latin typeface="Tw Cen MT" panose="020B0602020104020603"/>
            </a:endParaRPr>
          </a:p>
        </p:txBody>
      </p:sp>
      <p:sp>
        <p:nvSpPr>
          <p:cNvPr id="2" name="Title 1"/>
          <p:cNvSpPr>
            <a:spLocks noGrp="1"/>
          </p:cNvSpPr>
          <p:nvPr>
            <p:ph type="title" idx="4294967295"/>
          </p:nvPr>
        </p:nvSpPr>
        <p:spPr>
          <a:xfrm>
            <a:off x="600364" y="535413"/>
            <a:ext cx="7616536" cy="665314"/>
          </a:xfrm>
        </p:spPr>
        <p:txBody>
          <a:bodyPr>
            <a:normAutofit/>
          </a:bodyPr>
          <a:lstStyle/>
          <a:p>
            <a:pPr algn="ctr"/>
            <a:r>
              <a:rPr lang="en-US" dirty="0">
                <a:latin typeface="Tw Cen MT" panose="020B0602020104020603" pitchFamily="34" charset="77"/>
              </a:rPr>
              <a:t>Scenario 1: You get an Error</a:t>
            </a:r>
          </a:p>
        </p:txBody>
      </p:sp>
      <p:sp>
        <p:nvSpPr>
          <p:cNvPr id="3" name="Content Placeholder 2"/>
          <p:cNvSpPr>
            <a:spLocks noGrp="1"/>
          </p:cNvSpPr>
          <p:nvPr>
            <p:ph idx="4294967295"/>
          </p:nvPr>
        </p:nvSpPr>
        <p:spPr>
          <a:xfrm>
            <a:off x="723552" y="1378830"/>
            <a:ext cx="6566248" cy="3353508"/>
          </a:xfrm>
        </p:spPr>
        <p:txBody>
          <a:bodyPr>
            <a:normAutofit/>
          </a:bodyPr>
          <a:lstStyle/>
          <a:p>
            <a:pPr>
              <a:buFont typeface="Arial" charset="0"/>
              <a:buChar char="•"/>
            </a:pPr>
            <a:r>
              <a:rPr lang="en-US" sz="1400" dirty="0"/>
              <a:t> Is it really an </a:t>
            </a:r>
            <a:r>
              <a:rPr lang="en-US" sz="1400" b="1" dirty="0"/>
              <a:t>Error</a:t>
            </a:r>
            <a:r>
              <a:rPr lang="en-US" sz="1400" dirty="0"/>
              <a:t>?</a:t>
            </a:r>
          </a:p>
          <a:p>
            <a:pPr>
              <a:buFont typeface="Arial" charset="0"/>
              <a:buChar char="•"/>
            </a:pPr>
            <a:r>
              <a:rPr lang="en-US" sz="1400" b="1" dirty="0"/>
              <a:t> Check spelling</a:t>
            </a:r>
            <a:endParaRPr lang="en-US" sz="1400" dirty="0"/>
          </a:p>
          <a:p>
            <a:pPr lvl="1">
              <a:buFont typeface="Arial" charset="0"/>
              <a:buChar char="•"/>
            </a:pPr>
            <a:r>
              <a:rPr lang="en-US" sz="1100" dirty="0"/>
              <a:t>Missing quotes, commas, parentheses</a:t>
            </a:r>
          </a:p>
          <a:p>
            <a:pPr lvl="1">
              <a:buFont typeface="Arial" charset="0"/>
              <a:buChar char="•"/>
            </a:pPr>
            <a:r>
              <a:rPr lang="en-US" sz="1100" dirty="0"/>
              <a:t>Misspelled function names, Capitalization!</a:t>
            </a:r>
          </a:p>
          <a:p>
            <a:pPr>
              <a:buFont typeface="Arial" charset="0"/>
              <a:buChar char="•"/>
            </a:pPr>
            <a:r>
              <a:rPr lang="en-US" sz="1400" dirty="0"/>
              <a:t> </a:t>
            </a:r>
            <a:r>
              <a:rPr lang="en-US" sz="1400" b="1" dirty="0"/>
              <a:t>Read the error message </a:t>
            </a:r>
            <a:r>
              <a:rPr lang="en-US" sz="1400" dirty="0"/>
              <a:t>and try to make sense of it</a:t>
            </a:r>
          </a:p>
          <a:p>
            <a:pPr>
              <a:buFont typeface="Arial" charset="0"/>
              <a:buChar char="•"/>
            </a:pPr>
            <a:r>
              <a:rPr lang="en-US" sz="1400" dirty="0"/>
              <a:t> </a:t>
            </a:r>
            <a:r>
              <a:rPr lang="en-US" sz="1400" b="1" dirty="0"/>
              <a:t>Google the error message </a:t>
            </a:r>
            <a:r>
              <a:rPr lang="en-US" sz="1400" dirty="0"/>
              <a:t>(cut + paste)</a:t>
            </a:r>
          </a:p>
          <a:p>
            <a:pPr>
              <a:buFont typeface="Arial" charset="0"/>
              <a:buChar char="•"/>
            </a:pPr>
            <a:r>
              <a:rPr lang="en-US" sz="1400" dirty="0"/>
              <a:t> </a:t>
            </a:r>
            <a:r>
              <a:rPr lang="en-US" sz="1400" b="1" dirty="0"/>
              <a:t>Ask for help* </a:t>
            </a:r>
            <a:r>
              <a:rPr lang="en-US" sz="1400" dirty="0"/>
              <a:t>using the following </a:t>
            </a:r>
            <a:r>
              <a:rPr lang="en-US" sz="1400" b="1" dirty="0"/>
              <a:t>template</a:t>
            </a:r>
            <a:r>
              <a:rPr lang="en-US" sz="1400" dirty="0"/>
              <a:t>:</a:t>
            </a:r>
          </a:p>
        </p:txBody>
      </p:sp>
      <p:sp>
        <p:nvSpPr>
          <p:cNvPr id="4" name="TextBox 3"/>
          <p:cNvSpPr txBox="1"/>
          <p:nvPr/>
        </p:nvSpPr>
        <p:spPr>
          <a:xfrm>
            <a:off x="616048" y="3546233"/>
            <a:ext cx="4269987" cy="1131079"/>
          </a:xfrm>
          <a:prstGeom prst="rect">
            <a:avLst/>
          </a:prstGeom>
          <a:noFill/>
        </p:spPr>
        <p:txBody>
          <a:bodyPr wrap="square" rtlCol="0">
            <a:spAutoFit/>
          </a:bodyPr>
          <a:lstStyle/>
          <a:p>
            <a:pPr marL="342900" lvl="1" defTabSz="685800">
              <a:buClrTx/>
            </a:pPr>
            <a:r>
              <a:rPr lang="en-US" sz="1350" b="1" kern="1200" dirty="0">
                <a:solidFill>
                  <a:prstClr val="black"/>
                </a:solidFill>
                <a:latin typeface="Tw Cen MT" panose="020B0602020104020603"/>
                <a:ea typeface="+mn-ea"/>
                <a:cs typeface="+mn-cs"/>
              </a:rPr>
              <a:t>I tried to accomplish </a:t>
            </a:r>
            <a:r>
              <a:rPr lang="en-US" sz="1350" kern="1200" dirty="0">
                <a:solidFill>
                  <a:prstClr val="black"/>
                </a:solidFill>
                <a:latin typeface="Tw Cen MT" panose="020B0602020104020603"/>
                <a:ea typeface="+mn-ea"/>
                <a:cs typeface="+mn-cs"/>
              </a:rPr>
              <a:t>(goal) </a:t>
            </a:r>
            <a:r>
              <a:rPr lang="en-US" sz="1350" b="1" kern="1200" dirty="0">
                <a:solidFill>
                  <a:prstClr val="black"/>
                </a:solidFill>
                <a:latin typeface="Tw Cen MT" panose="020B0602020104020603"/>
                <a:ea typeface="+mn-ea"/>
                <a:cs typeface="+mn-cs"/>
              </a:rPr>
              <a:t>so I tried this code</a:t>
            </a:r>
            <a:r>
              <a:rPr lang="en-US" sz="1350" kern="1200" dirty="0">
                <a:solidFill>
                  <a:prstClr val="black"/>
                </a:solidFill>
                <a:latin typeface="Tw Cen MT" panose="020B0602020104020603"/>
                <a:ea typeface="+mn-ea"/>
                <a:cs typeface="+mn-cs"/>
              </a:rPr>
              <a:t>: </a:t>
            </a:r>
            <a:r>
              <a:rPr lang="mr-IN" sz="1350" kern="1200" dirty="0">
                <a:solidFill>
                  <a:prstClr val="black"/>
                </a:solidFill>
                <a:latin typeface="Tw Cen MT" panose="020B0602020104020603"/>
                <a:ea typeface="+mn-ea"/>
                <a:cs typeface="Mangal" panose="02040503050203030202" pitchFamily="18" charset="0"/>
              </a:rPr>
              <a:t>…</a:t>
            </a:r>
            <a:endParaRPr lang="en-US" sz="1350" kern="1200" dirty="0">
              <a:solidFill>
                <a:prstClr val="black"/>
              </a:solidFill>
              <a:latin typeface="Tw Cen MT" panose="020B0602020104020603"/>
              <a:ea typeface="+mn-ea"/>
              <a:cs typeface="+mn-cs"/>
            </a:endParaRPr>
          </a:p>
          <a:p>
            <a:pPr marL="342900" lvl="1" defTabSz="685800">
              <a:buClrTx/>
            </a:pPr>
            <a:r>
              <a:rPr lang="en-US" sz="1350" b="1" kern="1200" dirty="0">
                <a:solidFill>
                  <a:prstClr val="black"/>
                </a:solidFill>
                <a:latin typeface="Tw Cen MT" panose="020B0602020104020603"/>
                <a:ea typeface="+mn-ea"/>
                <a:cs typeface="+mn-cs"/>
              </a:rPr>
              <a:t>I expected this</a:t>
            </a:r>
            <a:r>
              <a:rPr lang="en-US" sz="1350" kern="1200" dirty="0">
                <a:solidFill>
                  <a:prstClr val="black"/>
                </a:solidFill>
                <a:latin typeface="Tw Cen MT" panose="020B0602020104020603"/>
                <a:ea typeface="+mn-ea"/>
                <a:cs typeface="+mn-cs"/>
              </a:rPr>
              <a:t>: </a:t>
            </a:r>
            <a:r>
              <a:rPr lang="mr-IN" sz="1350" kern="1200" dirty="0">
                <a:solidFill>
                  <a:prstClr val="black"/>
                </a:solidFill>
                <a:latin typeface="Tw Cen MT" panose="020B0602020104020603"/>
                <a:ea typeface="+mn-ea"/>
                <a:cs typeface="Mangal" panose="02040503050203030202" pitchFamily="18" charset="0"/>
              </a:rPr>
              <a:t>…</a:t>
            </a:r>
            <a:endParaRPr lang="en-US" sz="1350" kern="1200" dirty="0">
              <a:solidFill>
                <a:prstClr val="black"/>
              </a:solidFill>
              <a:latin typeface="Tw Cen MT" panose="020B0602020104020603"/>
              <a:ea typeface="+mn-ea"/>
              <a:cs typeface="+mn-cs"/>
            </a:endParaRPr>
          </a:p>
          <a:p>
            <a:pPr marL="342900" lvl="1" defTabSz="685800">
              <a:buClrTx/>
            </a:pPr>
            <a:r>
              <a:rPr lang="en-US" sz="1350" b="1" kern="1200" dirty="0">
                <a:solidFill>
                  <a:prstClr val="black"/>
                </a:solidFill>
                <a:latin typeface="Tw Cen MT" panose="020B0602020104020603"/>
                <a:ea typeface="+mn-ea"/>
                <a:cs typeface="+mn-cs"/>
              </a:rPr>
              <a:t>But instead I got this result/error</a:t>
            </a:r>
            <a:r>
              <a:rPr lang="en-US" sz="1350" kern="1200" dirty="0">
                <a:solidFill>
                  <a:prstClr val="black"/>
                </a:solidFill>
                <a:latin typeface="Tw Cen MT" panose="020B0602020104020603"/>
                <a:ea typeface="+mn-ea"/>
                <a:cs typeface="+mn-cs"/>
              </a:rPr>
              <a:t>: </a:t>
            </a:r>
            <a:r>
              <a:rPr lang="mr-IN" sz="1350" kern="1200" dirty="0">
                <a:solidFill>
                  <a:prstClr val="black"/>
                </a:solidFill>
                <a:latin typeface="Tw Cen MT" panose="020B0602020104020603"/>
                <a:ea typeface="+mn-ea"/>
                <a:cs typeface="Mangal" panose="02040503050203030202" pitchFamily="18" charset="0"/>
              </a:rPr>
              <a:t>…</a:t>
            </a:r>
            <a:endParaRPr lang="en-US" sz="1350" kern="1200" dirty="0">
              <a:solidFill>
                <a:prstClr val="black"/>
              </a:solidFill>
              <a:latin typeface="Tw Cen MT" panose="020B0602020104020603"/>
              <a:ea typeface="+mn-ea"/>
              <a:cs typeface="+mn-cs"/>
            </a:endParaRPr>
          </a:p>
          <a:p>
            <a:pPr marL="342900" lvl="1" defTabSz="685800">
              <a:buClrTx/>
            </a:pPr>
            <a:r>
              <a:rPr lang="en-US" sz="1350" b="1" kern="1200" dirty="0">
                <a:solidFill>
                  <a:prstClr val="black"/>
                </a:solidFill>
                <a:latin typeface="Tw Cen MT" panose="020B0602020104020603"/>
                <a:ea typeface="+mn-ea"/>
                <a:cs typeface="+mn-cs"/>
              </a:rPr>
              <a:t>I’m running R/RStudio on </a:t>
            </a:r>
            <a:r>
              <a:rPr lang="en-US" sz="1350" kern="1200" dirty="0">
                <a:solidFill>
                  <a:prstClr val="black"/>
                </a:solidFill>
                <a:latin typeface="Tw Cen MT" panose="020B0602020104020603"/>
                <a:ea typeface="+mn-ea"/>
                <a:cs typeface="+mn-cs"/>
              </a:rPr>
              <a:t>(operating system).</a:t>
            </a:r>
          </a:p>
          <a:p>
            <a:pPr defTabSz="685800">
              <a:buClrTx/>
            </a:pPr>
            <a:endParaRPr lang="en-US" sz="1350" kern="1200" dirty="0">
              <a:solidFill>
                <a:prstClr val="black"/>
              </a:solidFill>
              <a:latin typeface="Tw Cen MT" panose="020B0602020104020603"/>
              <a:ea typeface="+mn-ea"/>
              <a:cs typeface="+mn-cs"/>
            </a:endParaRPr>
          </a:p>
        </p:txBody>
      </p:sp>
      <p:pic>
        <p:nvPicPr>
          <p:cNvPr id="11" name="Picture 10"/>
          <p:cNvPicPr>
            <a:picLocks noChangeAspect="1"/>
          </p:cNvPicPr>
          <p:nvPr/>
        </p:nvPicPr>
        <p:blipFill>
          <a:blip r:embed="rId3"/>
          <a:stretch>
            <a:fillRect/>
          </a:stretch>
        </p:blipFill>
        <p:spPr>
          <a:xfrm>
            <a:off x="5724874" y="1607402"/>
            <a:ext cx="2695575" cy="2647950"/>
          </a:xfrm>
          <a:prstGeom prst="rect">
            <a:avLst/>
          </a:prstGeom>
        </p:spPr>
      </p:pic>
      <p:sp>
        <p:nvSpPr>
          <p:cNvPr id="5" name="TextBox 4">
            <a:extLst>
              <a:ext uri="{FF2B5EF4-FFF2-40B4-BE49-F238E27FC236}">
                <a16:creationId xmlns:a16="http://schemas.microsoft.com/office/drawing/2014/main" id="{57A4C48A-0C44-9E41-8667-B0B70633459F}"/>
              </a:ext>
            </a:extLst>
          </p:cNvPr>
          <p:cNvSpPr txBox="1"/>
          <p:nvPr/>
        </p:nvSpPr>
        <p:spPr>
          <a:xfrm>
            <a:off x="853322" y="4657702"/>
            <a:ext cx="4598037" cy="307777"/>
          </a:xfrm>
          <a:prstGeom prst="rect">
            <a:avLst/>
          </a:prstGeom>
          <a:noFill/>
        </p:spPr>
        <p:txBody>
          <a:bodyPr wrap="square" rtlCol="0">
            <a:spAutoFit/>
          </a:bodyPr>
          <a:lstStyle/>
          <a:p>
            <a:r>
              <a:rPr lang="en-US" dirty="0">
                <a:latin typeface="Tw Cen MT" panose="020B0602020104020603" pitchFamily="34" charset="77"/>
              </a:rPr>
              <a:t>*CHOP R User Group Slack (preferred!) or e-mail</a:t>
            </a:r>
          </a:p>
        </p:txBody>
      </p:sp>
    </p:spTree>
    <p:extLst>
      <p:ext uri="{BB962C8B-B14F-4D97-AF65-F5344CB8AC3E}">
        <p14:creationId xmlns:p14="http://schemas.microsoft.com/office/powerpoint/2010/main" val="3140528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04692" y="0"/>
            <a:ext cx="5334616" cy="5143500"/>
          </a:xfrm>
          <a:prstGeom prst="rect">
            <a:avLst/>
          </a:prstGeom>
        </p:spPr>
      </p:pic>
      <p:pic>
        <p:nvPicPr>
          <p:cNvPr id="3" name="Picture 2"/>
          <p:cNvPicPr>
            <a:picLocks noChangeAspect="1"/>
          </p:cNvPicPr>
          <p:nvPr/>
        </p:nvPicPr>
        <p:blipFill>
          <a:blip r:embed="rId4"/>
          <a:stretch>
            <a:fillRect/>
          </a:stretch>
        </p:blipFill>
        <p:spPr>
          <a:xfrm>
            <a:off x="2738246" y="398657"/>
            <a:ext cx="5334616" cy="5143500"/>
          </a:xfrm>
          <a:prstGeom prst="rect">
            <a:avLst/>
          </a:prstGeom>
        </p:spPr>
      </p:pic>
    </p:spTree>
    <p:extLst>
      <p:ext uri="{BB962C8B-B14F-4D97-AF65-F5344CB8AC3E}">
        <p14:creationId xmlns:p14="http://schemas.microsoft.com/office/powerpoint/2010/main" val="359827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4935" y="2228851"/>
            <a:ext cx="5192486" cy="646331"/>
          </a:xfrm>
          <a:prstGeom prst="rect">
            <a:avLst/>
          </a:prstGeom>
          <a:noFill/>
        </p:spPr>
        <p:txBody>
          <a:bodyPr wrap="square" rtlCol="0">
            <a:spAutoFit/>
          </a:bodyPr>
          <a:lstStyle/>
          <a:p>
            <a:pPr algn="ctr" defTabSz="685800">
              <a:buClrTx/>
            </a:pPr>
            <a:r>
              <a:rPr lang="en-US" sz="3600" kern="1200" dirty="0">
                <a:solidFill>
                  <a:prstClr val="black"/>
                </a:solidFill>
                <a:latin typeface="Tw Cen MT" panose="020B0602020104020603"/>
                <a:ea typeface="+mn-ea"/>
                <a:cs typeface="+mn-cs"/>
              </a:rPr>
              <a:t>Demo: Common Errors</a:t>
            </a:r>
          </a:p>
        </p:txBody>
      </p:sp>
    </p:spTree>
    <p:extLst>
      <p:ext uri="{BB962C8B-B14F-4D97-AF65-F5344CB8AC3E}">
        <p14:creationId xmlns:p14="http://schemas.microsoft.com/office/powerpoint/2010/main" val="2386536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780862" y="1634816"/>
            <a:ext cx="2600325" cy="2609851"/>
          </a:xfrm>
          <a:prstGeom prst="rect">
            <a:avLst/>
          </a:prstGeom>
        </p:spPr>
      </p:pic>
      <p:sp>
        <p:nvSpPr>
          <p:cNvPr id="2" name="Title 1"/>
          <p:cNvSpPr>
            <a:spLocks noGrp="1"/>
          </p:cNvSpPr>
          <p:nvPr>
            <p:ph type="title" idx="4294967295"/>
          </p:nvPr>
        </p:nvSpPr>
        <p:spPr>
          <a:xfrm>
            <a:off x="508000" y="465859"/>
            <a:ext cx="8118764" cy="1125538"/>
          </a:xfrm>
        </p:spPr>
        <p:txBody>
          <a:bodyPr>
            <a:normAutofit/>
          </a:bodyPr>
          <a:lstStyle/>
          <a:p>
            <a:r>
              <a:rPr lang="en-US" dirty="0">
                <a:latin typeface="+mn-lt"/>
              </a:rPr>
              <a:t>Scenario 2: You Know What You Want to Do But Don’t Know How to Do it in R</a:t>
            </a:r>
          </a:p>
        </p:txBody>
      </p:sp>
      <p:sp>
        <p:nvSpPr>
          <p:cNvPr id="3" name="Content Placeholder 2"/>
          <p:cNvSpPr>
            <a:spLocks noGrp="1"/>
          </p:cNvSpPr>
          <p:nvPr>
            <p:ph idx="4294967295"/>
          </p:nvPr>
        </p:nvSpPr>
        <p:spPr>
          <a:xfrm>
            <a:off x="508000" y="1742209"/>
            <a:ext cx="7289800" cy="3017838"/>
          </a:xfrm>
        </p:spPr>
        <p:txBody>
          <a:bodyPr/>
          <a:lstStyle/>
          <a:p>
            <a:pPr>
              <a:buFont typeface="Arial" charset="0"/>
              <a:buChar char="•"/>
            </a:pPr>
            <a:r>
              <a:rPr lang="en-US" dirty="0"/>
              <a:t> Use the R built-in help</a:t>
            </a:r>
          </a:p>
          <a:p>
            <a:pPr lvl="1">
              <a:buFont typeface="Arial" charset="0"/>
              <a:buChar char="•"/>
            </a:pPr>
            <a:endParaRPr lang="en-US" dirty="0"/>
          </a:p>
          <a:p>
            <a:pPr>
              <a:buFont typeface="Arial" charset="0"/>
              <a:buChar char="•"/>
            </a:pPr>
            <a:r>
              <a:rPr lang="en-US" dirty="0"/>
              <a:t> RStudio Cheat Sheets</a:t>
            </a:r>
          </a:p>
          <a:p>
            <a:pPr>
              <a:buFont typeface="Arial" charset="0"/>
              <a:buChar char="•"/>
            </a:pPr>
            <a:r>
              <a:rPr lang="en-US" dirty="0"/>
              <a:t> Google</a:t>
            </a:r>
          </a:p>
          <a:p>
            <a:pPr lvl="1">
              <a:buFont typeface="Arial" charset="0"/>
              <a:buChar char="•"/>
            </a:pPr>
            <a:r>
              <a:rPr lang="en-US" dirty="0"/>
              <a:t>Extremely powerful</a:t>
            </a:r>
          </a:p>
          <a:p>
            <a:pPr lvl="1">
              <a:buFont typeface="Arial" charset="0"/>
              <a:buChar char="•"/>
            </a:pPr>
            <a:r>
              <a:rPr lang="en-US" dirty="0"/>
              <a:t>Be specific! ”rename a column </a:t>
            </a:r>
            <a:r>
              <a:rPr lang="en-US" b="1" u="sng" dirty="0"/>
              <a:t>in R with </a:t>
            </a:r>
            <a:r>
              <a:rPr lang="en-US" b="1" u="sng" dirty="0" err="1"/>
              <a:t>tidyverse</a:t>
            </a:r>
            <a:r>
              <a:rPr lang="en-US" dirty="0"/>
              <a:t>”</a:t>
            </a:r>
          </a:p>
          <a:p>
            <a:pPr>
              <a:buFont typeface="Arial" charset="0"/>
              <a:buChar char="•"/>
            </a:pPr>
            <a:r>
              <a:rPr lang="en-US" dirty="0"/>
              <a:t> Ask for help (on CHOP R Slack!)</a:t>
            </a:r>
          </a:p>
          <a:p>
            <a:pPr>
              <a:buFont typeface="Arial" charset="0"/>
              <a:buChar char="•"/>
            </a:pPr>
            <a:r>
              <a:rPr lang="en-US" dirty="0"/>
              <a:t> Do an online tutorial!</a:t>
            </a:r>
          </a:p>
        </p:txBody>
      </p:sp>
      <p:grpSp>
        <p:nvGrpSpPr>
          <p:cNvPr id="9" name="Group 8"/>
          <p:cNvGrpSpPr/>
          <p:nvPr/>
        </p:nvGrpSpPr>
        <p:grpSpPr>
          <a:xfrm>
            <a:off x="970156" y="2071874"/>
            <a:ext cx="1099739" cy="300082"/>
            <a:chOff x="874676" y="2531051"/>
            <a:chExt cx="1667803" cy="384296"/>
          </a:xfrm>
        </p:grpSpPr>
        <p:sp>
          <p:nvSpPr>
            <p:cNvPr id="7" name="Rectangle 6"/>
            <p:cNvSpPr/>
            <p:nvPr/>
          </p:nvSpPr>
          <p:spPr>
            <a:xfrm>
              <a:off x="926583" y="2533338"/>
              <a:ext cx="1560139" cy="35116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8" name="TextBox 7"/>
            <p:cNvSpPr txBox="1"/>
            <p:nvPr/>
          </p:nvSpPr>
          <p:spPr>
            <a:xfrm>
              <a:off x="874676" y="2531051"/>
              <a:ext cx="1667803" cy="384296"/>
            </a:xfrm>
            <a:prstGeom prst="rect">
              <a:avLst/>
            </a:prstGeom>
            <a:noFill/>
          </p:spPr>
          <p:txBody>
            <a:bodyPr wrap="square" rtlCol="0">
              <a:spAutoFit/>
            </a:bodyPr>
            <a:lstStyle/>
            <a:p>
              <a:pPr defTabSz="685800">
                <a:buClrTx/>
              </a:pPr>
              <a:r>
                <a:rPr lang="en-US" sz="1350" kern="1200" dirty="0">
                  <a:solidFill>
                    <a:srgbClr val="0070C0"/>
                  </a:solidFill>
                  <a:latin typeface="Consolas" panose="020B0609020204030204" pitchFamily="49" charset="0"/>
                  <a:ea typeface="Monaco" charset="0"/>
                  <a:cs typeface="Consolas" panose="020B0609020204030204" pitchFamily="49" charset="0"/>
                </a:rPr>
                <a:t>?function</a:t>
              </a:r>
            </a:p>
          </p:txBody>
        </p:sp>
      </p:grpSp>
    </p:spTree>
    <p:extLst>
      <p:ext uri="{BB962C8B-B14F-4D97-AF65-F5344CB8AC3E}">
        <p14:creationId xmlns:p14="http://schemas.microsoft.com/office/powerpoint/2010/main" val="3120032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4935" y="2228851"/>
            <a:ext cx="5192486" cy="646331"/>
          </a:xfrm>
          <a:prstGeom prst="rect">
            <a:avLst/>
          </a:prstGeom>
          <a:noFill/>
        </p:spPr>
        <p:txBody>
          <a:bodyPr wrap="square" rtlCol="0">
            <a:spAutoFit/>
          </a:bodyPr>
          <a:lstStyle/>
          <a:p>
            <a:pPr algn="ctr" defTabSz="685800">
              <a:buClrTx/>
            </a:pPr>
            <a:r>
              <a:rPr lang="en-US" sz="3600" kern="1200" dirty="0">
                <a:solidFill>
                  <a:prstClr val="black"/>
                </a:solidFill>
                <a:latin typeface="Tw Cen MT" panose="020B0602020104020603"/>
                <a:ea typeface="+mn-ea"/>
                <a:cs typeface="+mn-cs"/>
              </a:rPr>
              <a:t>Demo: Find Help</a:t>
            </a:r>
          </a:p>
        </p:txBody>
      </p:sp>
    </p:spTree>
    <p:extLst>
      <p:ext uri="{BB962C8B-B14F-4D97-AF65-F5344CB8AC3E}">
        <p14:creationId xmlns:p14="http://schemas.microsoft.com/office/powerpoint/2010/main" val="391643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253313" y="1157947"/>
            <a:ext cx="8031900" cy="7821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6"/>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Useful tools</a:t>
            </a:r>
            <a:endParaRPr/>
          </a:p>
        </p:txBody>
      </p:sp>
      <p:sp>
        <p:nvSpPr>
          <p:cNvPr id="97" name="Google Shape;97;p16"/>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i="1"/>
              <a:t>R for Data Science</a:t>
            </a:r>
            <a:r>
              <a:rPr lang="en"/>
              <a:t>, by Hadley Wickham &amp; Garrett Grolemund (</a:t>
            </a:r>
            <a:r>
              <a:rPr lang="en" u="sng">
                <a:solidFill>
                  <a:schemeClr val="hlink"/>
                </a:solidFill>
                <a:hlinkClick r:id="rId3"/>
              </a:rPr>
              <a:t>https://r4ds.had.co.nz/</a:t>
            </a:r>
            <a:r>
              <a:rPr lang="en"/>
              <a:t>) </a:t>
            </a:r>
            <a:endParaRPr/>
          </a:p>
          <a:p>
            <a:pPr marL="0" lvl="0" indent="0" algn="l" rtl="0">
              <a:spcBef>
                <a:spcPts val="800"/>
              </a:spcBef>
              <a:spcAft>
                <a:spcPts val="0"/>
              </a:spcAft>
              <a:buNone/>
            </a:pPr>
            <a:endParaRPr/>
          </a:p>
          <a:p>
            <a:pPr marL="0" lvl="0" indent="0" algn="l" rtl="0">
              <a:spcBef>
                <a:spcPts val="800"/>
              </a:spcBef>
              <a:spcAft>
                <a:spcPts val="0"/>
              </a:spcAft>
              <a:buNone/>
            </a:pPr>
            <a:r>
              <a:rPr lang="en"/>
              <a:t>RStudio cheatsheets: </a:t>
            </a:r>
            <a:r>
              <a:rPr lang="en" u="sng">
                <a:solidFill>
                  <a:schemeClr val="hlink"/>
                </a:solidFill>
                <a:hlinkClick r:id="rId4"/>
              </a:rPr>
              <a:t>https://rstudio.com/resources/cheatsheets/</a:t>
            </a:r>
            <a:endParaRPr/>
          </a:p>
          <a:p>
            <a:pPr marL="0" lvl="0" indent="0" algn="l" rtl="0">
              <a:spcBef>
                <a:spcPts val="800"/>
              </a:spcBef>
              <a:spcAft>
                <a:spcPts val="0"/>
              </a:spcAft>
              <a:buNone/>
            </a:pPr>
            <a:endParaRPr/>
          </a:p>
          <a:p>
            <a:pPr marL="0" lvl="0" indent="0" algn="l" rtl="0">
              <a:spcBef>
                <a:spcPts val="800"/>
              </a:spcBef>
              <a:spcAft>
                <a:spcPts val="0"/>
              </a:spcAft>
              <a:buNone/>
            </a:pPr>
            <a:r>
              <a:rPr lang="en"/>
              <a:t>RStudio primers: </a:t>
            </a:r>
            <a:r>
              <a:rPr lang="en" u="sng">
                <a:solidFill>
                  <a:schemeClr val="hlink"/>
                </a:solidFill>
                <a:hlinkClick r:id="rId5"/>
              </a:rPr>
              <a:t>https://rstudio.cloud/learn/primers</a:t>
            </a:r>
            <a:endParaRPr/>
          </a:p>
          <a:p>
            <a:pPr marL="0" lvl="0" indent="0" algn="l" rtl="0">
              <a:spcBef>
                <a:spcPts val="800"/>
              </a:spcBef>
              <a:spcAft>
                <a:spcPts val="0"/>
              </a:spcAft>
              <a:buNone/>
            </a:pPr>
            <a:endParaRPr/>
          </a:p>
          <a:p>
            <a:pPr marL="0" lvl="0" indent="0" algn="l" rtl="0">
              <a:spcBef>
                <a:spcPts val="800"/>
              </a:spcBef>
              <a:spcAft>
                <a:spcPts val="0"/>
              </a:spcAft>
              <a:buNone/>
            </a:pPr>
            <a:r>
              <a:rPr lang="en"/>
              <a:t>The Arcus Education website: </a:t>
            </a:r>
            <a:r>
              <a:rPr lang="en" u="sng">
                <a:solidFill>
                  <a:schemeClr val="hlink"/>
                </a:solidFill>
                <a:hlinkClick r:id="rId6"/>
              </a:rPr>
              <a:t>https://education.arcus.chop.edu/</a:t>
            </a:r>
            <a:endParaRPr/>
          </a:p>
          <a:p>
            <a:pPr marL="0" lvl="0" indent="0" algn="l" rtl="0">
              <a:spcBef>
                <a:spcPts val="80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Useful tools</a:t>
            </a:r>
            <a:endParaRPr/>
          </a:p>
        </p:txBody>
      </p:sp>
      <p:sp>
        <p:nvSpPr>
          <p:cNvPr id="103" name="Google Shape;103;p17"/>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endParaRPr dirty="0"/>
          </a:p>
          <a:p>
            <a:pPr marL="0" lvl="0" indent="0" algn="l" rtl="0">
              <a:spcBef>
                <a:spcPts val="800"/>
              </a:spcBef>
              <a:spcAft>
                <a:spcPts val="0"/>
              </a:spcAft>
              <a:buNone/>
            </a:pPr>
            <a:r>
              <a:rPr lang="en" dirty="0"/>
              <a:t>R bootcamp (interactive lessons): </a:t>
            </a:r>
            <a:r>
              <a:rPr lang="en" u="sng" dirty="0">
                <a:solidFill>
                  <a:schemeClr val="hlink"/>
                </a:solidFill>
                <a:hlinkClick r:id="rId3"/>
              </a:rPr>
              <a:t>https://r-bootcamp.netlify.app/chapter1</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For more resources, revisit the course website: </a:t>
            </a:r>
            <a:r>
              <a:rPr lang="en" u="sng" dirty="0">
                <a:solidFill>
                  <a:schemeClr val="hlink"/>
                </a:solidFill>
                <a:hlinkClick r:id="rId4"/>
              </a:rPr>
              <a:t>https://skadauke.github.io/intro-to-r-for-clinicians-chop/</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If you find more resources that you like, be sure to share!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Introductions!</a:t>
            </a:r>
            <a:endParaRPr/>
          </a:p>
        </p:txBody>
      </p:sp>
      <p:sp>
        <p:nvSpPr>
          <p:cNvPr id="45" name="Google Shape;45;p8"/>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a:t>Please share your name and a little about your current position/role!</a:t>
            </a:r>
            <a:endParaRPr/>
          </a:p>
          <a:p>
            <a:pPr marL="0" lvl="0" indent="0" algn="l" rtl="0">
              <a:spcBef>
                <a:spcPts val="800"/>
              </a:spcBef>
              <a:spcAft>
                <a:spcPts val="0"/>
              </a:spcAft>
              <a:buNone/>
            </a:pPr>
            <a:endParaRPr/>
          </a:p>
          <a:p>
            <a:pPr marL="0" lvl="0" indent="0" algn="l" rtl="0">
              <a:spcBef>
                <a:spcPts val="800"/>
              </a:spcBef>
              <a:spcAft>
                <a:spcPts val="0"/>
              </a:spcAft>
              <a:buNone/>
            </a:pPr>
            <a:r>
              <a:rPr lang="en"/>
              <a:t>What are you hoping to accomplish with R in the short term? Long term?</a:t>
            </a:r>
            <a:endParaRPr/>
          </a:p>
          <a:p>
            <a:pPr marL="0" lvl="0" indent="0" algn="l" rtl="0">
              <a:spcBef>
                <a:spcPts val="800"/>
              </a:spcBef>
              <a:spcAft>
                <a:spcPts val="0"/>
              </a:spcAft>
              <a:buNone/>
            </a:pPr>
            <a:endParaRPr/>
          </a:p>
          <a:p>
            <a:pPr marL="0" lvl="0" indent="0" algn="l" rtl="0">
              <a:spcBef>
                <a:spcPts val="800"/>
              </a:spcBef>
              <a:spcAft>
                <a:spcPts val="0"/>
              </a:spcAft>
              <a:buNone/>
            </a:pPr>
            <a:endParaRPr/>
          </a:p>
        </p:txBody>
      </p:sp>
      <p:pic>
        <p:nvPicPr>
          <p:cNvPr id="46" name="Google Shape;46;p8"/>
          <p:cNvPicPr preferRelativeResize="0"/>
          <p:nvPr/>
        </p:nvPicPr>
        <p:blipFill>
          <a:blip r:embed="rId3">
            <a:alphaModFix/>
          </a:blip>
          <a:stretch>
            <a:fillRect/>
          </a:stretch>
        </p:blipFill>
        <p:spPr>
          <a:xfrm>
            <a:off x="3568738" y="3056100"/>
            <a:ext cx="2006525" cy="2006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a:spLocks noGrp="1"/>
          </p:cNvSpPr>
          <p:nvPr>
            <p:ph type="title"/>
          </p:nvPr>
        </p:nvSpPr>
        <p:spPr>
          <a:xfrm>
            <a:off x="253313" y="1157947"/>
            <a:ext cx="8031900" cy="7821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Presenting Your Hard Work!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Presentations </a:t>
            </a:r>
            <a:endParaRPr/>
          </a:p>
        </p:txBody>
      </p:sp>
      <p:sp>
        <p:nvSpPr>
          <p:cNvPr id="114" name="Google Shape;114;p19"/>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dirty="0"/>
              <a:t>We ask that everyone give a </a:t>
            </a:r>
            <a:r>
              <a:rPr lang="en" i="1" dirty="0"/>
              <a:t>brief</a:t>
            </a:r>
            <a:r>
              <a:rPr lang="en" dirty="0"/>
              <a:t> presentation at a future CHOP R User Group meeting (date TBD, estimated ~3 months from now)</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Talk about your topic and how you used R to complete the task</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A helpful R Markdown template to get started: </a:t>
            </a:r>
            <a:r>
              <a:rPr lang="en" u="sng" dirty="0">
                <a:solidFill>
                  <a:schemeClr val="hlink"/>
                </a:solidFill>
                <a:hlinkClick r:id="rId3"/>
              </a:rPr>
              <a:t>https://github.com/skadauke/intro-to-r-for-clinicians-chop/blob/master/exercises/r_project_template.md</a:t>
            </a:r>
            <a:endParaRPr dirty="0"/>
          </a:p>
          <a:p>
            <a:pPr marL="0" lvl="0" indent="0" algn="l" rtl="0">
              <a:spcBef>
                <a:spcPts val="800"/>
              </a:spcBef>
              <a:spcAft>
                <a:spcPts val="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0"/>
          <p:cNvSpPr txBox="1">
            <a:spLocks noGrp="1"/>
          </p:cNvSpPr>
          <p:nvPr>
            <p:ph type="title"/>
          </p:nvPr>
        </p:nvSpPr>
        <p:spPr>
          <a:xfrm>
            <a:off x="253313" y="1157947"/>
            <a:ext cx="8031900" cy="7821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720435" y="1157947"/>
            <a:ext cx="7564777" cy="7821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What makes a “good” project?</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dirty="0"/>
              <a:t>Coming up with a project</a:t>
            </a:r>
            <a:endParaRPr dirty="0"/>
          </a:p>
        </p:txBody>
      </p:sp>
      <p:sp>
        <p:nvSpPr>
          <p:cNvPr id="57" name="Google Shape;57;p10"/>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p>
            <a:pPr marL="457200" lvl="0" indent="-361950" algn="l" rtl="0">
              <a:spcBef>
                <a:spcPts val="800"/>
              </a:spcBef>
              <a:spcAft>
                <a:spcPts val="0"/>
              </a:spcAft>
              <a:buSzPts val="2100"/>
              <a:buChar char="•"/>
            </a:pPr>
            <a:r>
              <a:rPr lang="en" dirty="0"/>
              <a:t>Keep it small! Smaller than you think.</a:t>
            </a:r>
            <a:endParaRPr dirty="0"/>
          </a:p>
          <a:p>
            <a:pPr marL="914400" lvl="1" indent="-342900" algn="l" rtl="0">
              <a:spcBef>
                <a:spcPts val="0"/>
              </a:spcBef>
              <a:spcAft>
                <a:spcPts val="0"/>
              </a:spcAft>
              <a:buSzPts val="1800"/>
              <a:buChar char="•"/>
            </a:pPr>
            <a:r>
              <a:rPr lang="en" dirty="0"/>
              <a:t>Ideally, your program should perform </a:t>
            </a:r>
            <a:r>
              <a:rPr lang="en" i="1" dirty="0"/>
              <a:t>one</a:t>
            </a:r>
            <a:r>
              <a:rPr lang="en" dirty="0"/>
              <a:t> task</a:t>
            </a:r>
            <a:endParaRPr dirty="0"/>
          </a:p>
          <a:p>
            <a:pPr marL="914400" lvl="0" indent="0" algn="l" rtl="0">
              <a:spcBef>
                <a:spcPts val="800"/>
              </a:spcBef>
              <a:spcAft>
                <a:spcPts val="0"/>
              </a:spcAft>
              <a:buNone/>
            </a:pPr>
            <a:endParaRPr dirty="0"/>
          </a:p>
          <a:p>
            <a:pPr marL="457200" lvl="0" indent="-361950" algn="l" rtl="0">
              <a:spcBef>
                <a:spcPts val="800"/>
              </a:spcBef>
              <a:spcAft>
                <a:spcPts val="0"/>
              </a:spcAft>
              <a:buSzPts val="2100"/>
              <a:buChar char="•"/>
            </a:pPr>
            <a:r>
              <a:rPr lang="en" dirty="0"/>
              <a:t>Think of some task you do regularly</a:t>
            </a:r>
            <a:endParaRPr dirty="0"/>
          </a:p>
          <a:p>
            <a:pPr marL="914400" lvl="1" indent="-342900" algn="l" rtl="0">
              <a:spcBef>
                <a:spcPts val="0"/>
              </a:spcBef>
              <a:spcAft>
                <a:spcPts val="0"/>
              </a:spcAft>
              <a:buSzPts val="1800"/>
              <a:buChar char="•"/>
            </a:pPr>
            <a:r>
              <a:rPr lang="en" dirty="0"/>
              <a:t>Would it be accomplished faster if automated?</a:t>
            </a:r>
            <a:endParaRPr dirty="0"/>
          </a:p>
          <a:p>
            <a:pPr marL="914400" lvl="1" indent="-342900" algn="l" rtl="0">
              <a:spcBef>
                <a:spcPts val="0"/>
              </a:spcBef>
              <a:spcAft>
                <a:spcPts val="0"/>
              </a:spcAft>
              <a:buSzPts val="1800"/>
              <a:buChar char="•"/>
            </a:pPr>
            <a:r>
              <a:rPr lang="en" dirty="0"/>
              <a:t>Would you get fewer errors?</a:t>
            </a:r>
            <a:endParaRPr dirty="0"/>
          </a:p>
          <a:p>
            <a:pPr marL="914400" lvl="1" indent="-342900" algn="l" rtl="0">
              <a:spcBef>
                <a:spcPts val="0"/>
              </a:spcBef>
              <a:spcAft>
                <a:spcPts val="0"/>
              </a:spcAft>
              <a:buSzPts val="1800"/>
              <a:buChar char="•"/>
            </a:pPr>
            <a:r>
              <a:rPr lang="en" dirty="0"/>
              <a:t>Will there be less effort for you?</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63;p11">
            <a:extLst>
              <a:ext uri="{FF2B5EF4-FFF2-40B4-BE49-F238E27FC236}">
                <a16:creationId xmlns:a16="http://schemas.microsoft.com/office/drawing/2014/main" id="{CFDC138A-FFC8-FF46-A53E-E567E90B9B15}"/>
              </a:ext>
            </a:extLst>
          </p:cNvPr>
          <p:cNvPicPr preferRelativeResize="0"/>
          <p:nvPr/>
        </p:nvPicPr>
        <p:blipFill>
          <a:blip r:embed="rId2">
            <a:alphaModFix/>
          </a:blip>
          <a:stretch>
            <a:fillRect/>
          </a:stretch>
        </p:blipFill>
        <p:spPr>
          <a:xfrm>
            <a:off x="845734" y="1178450"/>
            <a:ext cx="7452532" cy="2786599"/>
          </a:xfrm>
          <a:prstGeom prst="rect">
            <a:avLst/>
          </a:prstGeom>
          <a:noFill/>
          <a:ln>
            <a:noFill/>
          </a:ln>
        </p:spPr>
      </p:pic>
      <p:sp>
        <p:nvSpPr>
          <p:cNvPr id="3" name="Google Shape;64;p11">
            <a:extLst>
              <a:ext uri="{FF2B5EF4-FFF2-40B4-BE49-F238E27FC236}">
                <a16:creationId xmlns:a16="http://schemas.microsoft.com/office/drawing/2014/main" id="{259A77DC-7594-7049-A10E-B2CB6D883FA1}"/>
              </a:ext>
            </a:extLst>
          </p:cNvPr>
          <p:cNvSpPr txBox="1"/>
          <p:nvPr/>
        </p:nvSpPr>
        <p:spPr>
          <a:xfrm>
            <a:off x="5298266" y="3965049"/>
            <a:ext cx="3000000" cy="403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t>https://</a:t>
            </a:r>
            <a:r>
              <a:rPr lang="en" dirty="0" err="1"/>
              <a:t>xkcd.com</a:t>
            </a:r>
            <a:r>
              <a:rPr lang="en" dirty="0"/>
              <a:t>/1722/</a:t>
            </a:r>
            <a:endParaRPr dirty="0"/>
          </a:p>
        </p:txBody>
      </p:sp>
    </p:spTree>
    <p:extLst>
      <p:ext uri="{BB962C8B-B14F-4D97-AF65-F5344CB8AC3E}">
        <p14:creationId xmlns:p14="http://schemas.microsoft.com/office/powerpoint/2010/main" val="4240385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w Cen MT" panose="020B0602020104020603" pitchFamily="34" charset="77"/>
              </a:rPr>
              <a:t>How to Get Help When You Get Stuck</a:t>
            </a:r>
          </a:p>
        </p:txBody>
      </p:sp>
    </p:spTree>
    <p:extLst>
      <p:ext uri="{BB962C8B-B14F-4D97-AF65-F5344CB8AC3E}">
        <p14:creationId xmlns:p14="http://schemas.microsoft.com/office/powerpoint/2010/main" val="4190350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349689" y="2630774"/>
            <a:ext cx="6446227" cy="491490"/>
            <a:chOff x="2080825" y="3162925"/>
            <a:chExt cx="8090002" cy="655320"/>
          </a:xfrm>
        </p:grpSpPr>
        <p:sp>
          <p:nvSpPr>
            <p:cNvPr id="7" name="Rectangle 6"/>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8" name="TextBox 7"/>
            <p:cNvSpPr txBox="1"/>
            <p:nvPr/>
          </p:nvSpPr>
          <p:spPr>
            <a:xfrm>
              <a:off x="2080825" y="3235065"/>
              <a:ext cx="8090002" cy="492443"/>
            </a:xfrm>
            <a:prstGeom prst="rect">
              <a:avLst/>
            </a:prstGeom>
            <a:noFill/>
          </p:spPr>
          <p:txBody>
            <a:bodyPr wrap="square" rtlCol="0">
              <a:spAutoFit/>
            </a:bodyPr>
            <a:lstStyle/>
            <a:p>
              <a:pPr defTabSz="685800">
                <a:buClrTx/>
              </a:pPr>
              <a:r>
                <a:rPr lang="en-US" sz="1800" i="1" kern="1200" dirty="0">
                  <a:solidFill>
                    <a:srgbClr val="0070C0"/>
                  </a:solidFill>
                  <a:latin typeface="Consolas" panose="020B0609020204030204" pitchFamily="49" charset="0"/>
                  <a:ea typeface="Monaco" charset="0"/>
                  <a:cs typeface="Consolas" panose="020B0609020204030204" pitchFamily="49" charset="0"/>
                </a:rPr>
                <a:t>  </a:t>
              </a:r>
              <a:r>
                <a:rPr lang="en-US" sz="1800" kern="1200" dirty="0" err="1">
                  <a:solidFill>
                    <a:srgbClr val="0070C0"/>
                  </a:solidFill>
                  <a:latin typeface="Consolas" panose="020B0609020204030204" pitchFamily="49" charset="0"/>
                  <a:ea typeface="Monaco" charset="0"/>
                  <a:cs typeface="Consolas" panose="020B0609020204030204" pitchFamily="49" charset="0"/>
                </a:rPr>
                <a:t>covid_testing</a:t>
              </a:r>
              <a:r>
                <a:rPr lang="en-US" sz="1800" kern="1200" dirty="0">
                  <a:solidFill>
                    <a:srgbClr val="0070C0"/>
                  </a:solidFill>
                  <a:latin typeface="Consolas" panose="020B0609020204030204" pitchFamily="49" charset="0"/>
                  <a:ea typeface="Monaco" charset="0"/>
                  <a:cs typeface="Consolas" panose="020B0609020204030204" pitchFamily="49" charset="0"/>
                </a:rPr>
                <a:t> </a:t>
              </a:r>
              <a:r>
                <a:rPr lang="en-US" sz="1800" kern="1200" dirty="0">
                  <a:solidFill>
                    <a:prstClr val="black"/>
                  </a:solidFill>
                  <a:latin typeface="Consolas" panose="020B0609020204030204" pitchFamily="49" charset="0"/>
                  <a:ea typeface="Monaco" charset="0"/>
                  <a:cs typeface="Consolas" panose="020B0609020204030204" pitchFamily="49" charset="0"/>
                </a:rPr>
                <a:t>&lt;- </a:t>
              </a:r>
              <a:r>
                <a:rPr lang="en-US" sz="1800" b="1" kern="1200" dirty="0" err="1">
                  <a:solidFill>
                    <a:prstClr val="black"/>
                  </a:solidFill>
                  <a:latin typeface="Consolas" panose="020B0609020204030204" pitchFamily="49" charset="0"/>
                  <a:ea typeface="Monaco" charset="0"/>
                  <a:cs typeface="Consolas" panose="020B0609020204030204" pitchFamily="49" charset="0"/>
                </a:rPr>
                <a:t>read_csv</a:t>
              </a:r>
              <a:r>
                <a:rPr lang="en-US" sz="1800" kern="1200" dirty="0">
                  <a:solidFill>
                    <a:prstClr val="black"/>
                  </a:solidFill>
                  <a:latin typeface="Consolas" panose="020B0609020204030204" pitchFamily="49" charset="0"/>
                  <a:ea typeface="Monaco" charset="0"/>
                  <a:cs typeface="Consolas" panose="020B0609020204030204" pitchFamily="49" charset="0"/>
                </a:rPr>
                <a:t>(</a:t>
              </a:r>
              <a:r>
                <a:rPr lang="en-US" sz="1800" kern="1200" dirty="0">
                  <a:solidFill>
                    <a:srgbClr val="0070C0"/>
                  </a:solidFill>
                  <a:latin typeface="Consolas" panose="020B0609020204030204" pitchFamily="49" charset="0"/>
                  <a:ea typeface="Monaco" charset="0"/>
                  <a:cs typeface="Consolas" panose="020B0609020204030204" pitchFamily="49" charset="0"/>
                </a:rPr>
                <a:t>"</a:t>
              </a:r>
              <a:r>
                <a:rPr lang="en-US" sz="1800" kern="1200" dirty="0" err="1">
                  <a:solidFill>
                    <a:srgbClr val="0070C0"/>
                  </a:solidFill>
                  <a:latin typeface="Consolas" panose="020B0609020204030204" pitchFamily="49" charset="0"/>
                  <a:ea typeface="Monaco" charset="0"/>
                  <a:cs typeface="Consolas" panose="020B0609020204030204" pitchFamily="49" charset="0"/>
                </a:rPr>
                <a:t>covid_testing.csv</a:t>
              </a:r>
              <a:r>
                <a:rPr lang="en-US" sz="1800" kern="1200" dirty="0">
                  <a:solidFill>
                    <a:srgbClr val="0070C0"/>
                  </a:solidFill>
                  <a:latin typeface="Consolas" panose="020B0609020204030204" pitchFamily="49" charset="0"/>
                  <a:ea typeface="Monaco" charset="0"/>
                  <a:cs typeface="Consolas" panose="020B0609020204030204" pitchFamily="49" charset="0"/>
                </a:rPr>
                <a:t>"</a:t>
              </a:r>
              <a:r>
                <a:rPr lang="en-US" sz="1800" kern="1200" dirty="0">
                  <a:solidFill>
                    <a:prstClr val="black"/>
                  </a:solidFill>
                  <a:latin typeface="Consolas" panose="020B0609020204030204" pitchFamily="49" charset="0"/>
                  <a:ea typeface="Monaco" charset="0"/>
                  <a:cs typeface="Consolas" panose="020B0609020204030204" pitchFamily="49" charset="0"/>
                </a:rPr>
                <a:t>)</a:t>
              </a:r>
            </a:p>
          </p:txBody>
        </p:sp>
      </p:grpSp>
      <p:sp>
        <p:nvSpPr>
          <p:cNvPr id="13" name="Rectangle 12"/>
          <p:cNvSpPr/>
          <p:nvPr/>
        </p:nvSpPr>
        <p:spPr>
          <a:xfrm>
            <a:off x="2843642" y="555733"/>
            <a:ext cx="2717411" cy="646331"/>
          </a:xfrm>
          <a:prstGeom prst="rect">
            <a:avLst/>
          </a:prstGeom>
        </p:spPr>
        <p:txBody>
          <a:bodyPr wrap="none">
            <a:spAutoFit/>
          </a:bodyPr>
          <a:lstStyle/>
          <a:p>
            <a:pPr defTabSz="685800">
              <a:buClrTx/>
            </a:pPr>
            <a:r>
              <a:rPr lang="en-US" sz="3600" kern="1200" dirty="0" err="1">
                <a:solidFill>
                  <a:prstClr val="black"/>
                </a:solidFill>
                <a:latin typeface="Consolas" panose="020B0609020204030204" pitchFamily="49" charset="0"/>
                <a:ea typeface="Monaco" charset="0"/>
                <a:cs typeface="Consolas" panose="020B0609020204030204" pitchFamily="49" charset="0"/>
              </a:rPr>
              <a:t>read_csv</a:t>
            </a:r>
            <a:r>
              <a:rPr lang="en-US" sz="3600" kern="1200" dirty="0">
                <a:solidFill>
                  <a:prstClr val="black"/>
                </a:solidFill>
                <a:latin typeface="Consolas" panose="020B0609020204030204" pitchFamily="49" charset="0"/>
                <a:ea typeface="Monaco" charset="0"/>
                <a:cs typeface="Consolas" panose="020B0609020204030204" pitchFamily="49" charset="0"/>
              </a:rPr>
              <a:t>()</a:t>
            </a:r>
            <a:endParaRPr lang="en-US" sz="3600" kern="1200" dirty="0">
              <a:solidFill>
                <a:prstClr val="black"/>
              </a:solidFill>
              <a:latin typeface="Consolas" panose="020B0609020204030204" pitchFamily="49" charset="0"/>
              <a:ea typeface="+mn-ea"/>
              <a:cs typeface="Consolas" panose="020B0609020204030204" pitchFamily="49" charset="0"/>
            </a:endParaRPr>
          </a:p>
        </p:txBody>
      </p:sp>
      <p:grpSp>
        <p:nvGrpSpPr>
          <p:cNvPr id="21" name="Group 20"/>
          <p:cNvGrpSpPr/>
          <p:nvPr/>
        </p:nvGrpSpPr>
        <p:grpSpPr>
          <a:xfrm>
            <a:off x="1457622" y="3542370"/>
            <a:ext cx="5459684" cy="1259469"/>
            <a:chOff x="1919035" y="4333415"/>
            <a:chExt cx="7279578" cy="1679292"/>
          </a:xfrm>
        </p:grpSpPr>
        <p:grpSp>
          <p:nvGrpSpPr>
            <p:cNvPr id="20" name="Group 19"/>
            <p:cNvGrpSpPr/>
            <p:nvPr/>
          </p:nvGrpSpPr>
          <p:grpSpPr>
            <a:xfrm>
              <a:off x="8187203" y="4729918"/>
              <a:ext cx="1011410" cy="1020522"/>
              <a:chOff x="8187203" y="4729918"/>
              <a:chExt cx="1011410" cy="1020522"/>
            </a:xfrm>
          </p:grpSpPr>
          <p:pic>
            <p:nvPicPr>
              <p:cNvPr id="14" name="Picture 13"/>
              <p:cNvPicPr>
                <a:picLocks noChangeAspect="1"/>
              </p:cNvPicPr>
              <p:nvPr/>
            </p:nvPicPr>
            <p:blipFill>
              <a:blip r:embed="rId3"/>
              <a:stretch>
                <a:fillRect/>
              </a:stretch>
            </p:blipFill>
            <p:spPr>
              <a:xfrm>
                <a:off x="8187203" y="4729918"/>
                <a:ext cx="1011410" cy="1020522"/>
              </a:xfrm>
              <a:prstGeom prst="rect">
                <a:avLst/>
              </a:prstGeom>
            </p:spPr>
          </p:pic>
          <p:sp>
            <p:nvSpPr>
              <p:cNvPr id="15" name="TextBox 14"/>
              <p:cNvSpPr txBox="1"/>
              <p:nvPr/>
            </p:nvSpPr>
            <p:spPr>
              <a:xfrm>
                <a:off x="8334023" y="4945989"/>
                <a:ext cx="687792" cy="553998"/>
              </a:xfrm>
              <a:prstGeom prst="rect">
                <a:avLst/>
              </a:prstGeom>
              <a:noFill/>
            </p:spPr>
            <p:txBody>
              <a:bodyPr wrap="square" rtlCol="0">
                <a:spAutoFit/>
              </a:bodyPr>
              <a:lstStyle/>
              <a:p>
                <a:pPr algn="ctr" defTabSz="685800">
                  <a:buClrTx/>
                </a:pPr>
                <a:r>
                  <a:rPr lang="en-US" sz="2100" kern="1200" dirty="0">
                    <a:solidFill>
                      <a:prstClr val="black">
                        <a:lumMod val="65000"/>
                        <a:lumOff val="35000"/>
                      </a:prstClr>
                    </a:solidFill>
                    <a:latin typeface="Tw Cen MT" panose="020B0602020104020603"/>
                    <a:ea typeface="+mn-ea"/>
                    <a:cs typeface="+mn-cs"/>
                  </a:rPr>
                  <a:t>csv</a:t>
                </a:r>
                <a:endParaRPr lang="en-US" sz="3000" kern="1200" dirty="0">
                  <a:solidFill>
                    <a:prstClr val="black">
                      <a:lumMod val="65000"/>
                      <a:lumOff val="35000"/>
                    </a:prstClr>
                  </a:solidFill>
                  <a:latin typeface="Tw Cen MT" panose="020B0602020104020603"/>
                  <a:ea typeface="+mn-ea"/>
                  <a:cs typeface="+mn-cs"/>
                </a:endParaRPr>
              </a:p>
            </p:txBody>
          </p:sp>
        </p:grpSp>
        <p:pic>
          <p:nvPicPr>
            <p:cNvPr id="16" name="Picture 15"/>
            <p:cNvPicPr>
              <a:picLocks noChangeAspect="1"/>
            </p:cNvPicPr>
            <p:nvPr/>
          </p:nvPicPr>
          <p:blipFill rotWithShape="1">
            <a:blip r:embed="rId4"/>
            <a:srcRect r="3730"/>
            <a:stretch/>
          </p:blipFill>
          <p:spPr>
            <a:xfrm>
              <a:off x="1919035" y="4333415"/>
              <a:ext cx="2862828" cy="1679292"/>
            </a:xfrm>
            <a:prstGeom prst="rect">
              <a:avLst/>
            </a:prstGeom>
          </p:spPr>
        </p:pic>
        <p:pic>
          <p:nvPicPr>
            <p:cNvPr id="17" name="Picture 16"/>
            <p:cNvPicPr>
              <a:picLocks noChangeAspect="1"/>
            </p:cNvPicPr>
            <p:nvPr/>
          </p:nvPicPr>
          <p:blipFill rotWithShape="1">
            <a:blip r:embed="rId5"/>
            <a:srcRect l="-14832" t="-12825" b="1"/>
            <a:stretch/>
          </p:blipFill>
          <p:spPr>
            <a:xfrm rot="16200000" flipV="1">
              <a:off x="6128664" y="3676983"/>
              <a:ext cx="851328" cy="3221309"/>
            </a:xfrm>
            <a:prstGeom prst="rect">
              <a:avLst/>
            </a:prstGeom>
          </p:spPr>
        </p:pic>
      </p:grpSp>
      <p:pic>
        <p:nvPicPr>
          <p:cNvPr id="23" name="Picture 22"/>
          <p:cNvPicPr>
            <a:picLocks noChangeAspect="1"/>
          </p:cNvPicPr>
          <p:nvPr/>
        </p:nvPicPr>
        <p:blipFill rotWithShape="1">
          <a:blip r:embed="rId5"/>
          <a:srcRect l="-14832" t="-12824" b="31927"/>
          <a:stretch/>
        </p:blipFill>
        <p:spPr>
          <a:xfrm rot="16200000" flipV="1">
            <a:off x="5081739" y="3660560"/>
            <a:ext cx="638496" cy="1194954"/>
          </a:xfrm>
          <a:prstGeom prst="rect">
            <a:avLst/>
          </a:prstGeom>
        </p:spPr>
      </p:pic>
      <p:grpSp>
        <p:nvGrpSpPr>
          <p:cNvPr id="36" name="Group 35"/>
          <p:cNvGrpSpPr/>
          <p:nvPr/>
        </p:nvGrpSpPr>
        <p:grpSpPr>
          <a:xfrm>
            <a:off x="1576390" y="1408401"/>
            <a:ext cx="5670826" cy="1154164"/>
            <a:chOff x="2101853" y="1877870"/>
            <a:chExt cx="7561101" cy="1538886"/>
          </a:xfrm>
        </p:grpSpPr>
        <p:sp>
          <p:nvSpPr>
            <p:cNvPr id="37" name="Rounded Rectangular Callout 36"/>
            <p:cNvSpPr/>
            <p:nvPr/>
          </p:nvSpPr>
          <p:spPr>
            <a:xfrm>
              <a:off x="2101853" y="2029080"/>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38" name="TextBox 37"/>
            <p:cNvSpPr txBox="1"/>
            <p:nvPr/>
          </p:nvSpPr>
          <p:spPr>
            <a:xfrm>
              <a:off x="2101853" y="1877873"/>
              <a:ext cx="2365216" cy="1538883"/>
            </a:xfrm>
            <a:prstGeom prst="rect">
              <a:avLst/>
            </a:prstGeom>
            <a:noFill/>
          </p:spPr>
          <p:txBody>
            <a:bodyPr wrap="square" rtlCol="0" anchor="ctr">
              <a:spAutoFit/>
            </a:bodyPr>
            <a:lstStyle/>
            <a:p>
              <a:pPr algn="ctr" defTabSz="685800">
                <a:buClrTx/>
              </a:pPr>
              <a:endParaRPr lang="en-US" sz="1350" kern="1200" dirty="0">
                <a:solidFill>
                  <a:prstClr val="white"/>
                </a:solidFill>
                <a:latin typeface="Tw Cen MT" panose="020B0602020104020603"/>
                <a:ea typeface="+mn-ea"/>
                <a:cs typeface="+mn-cs"/>
              </a:endParaRPr>
            </a:p>
            <a:p>
              <a:pPr algn="ctr" defTabSz="685800">
                <a:buClrTx/>
              </a:pPr>
              <a:r>
                <a:rPr lang="en-US" sz="2100" kern="1200" dirty="0">
                  <a:solidFill>
                    <a:prstClr val="white"/>
                  </a:solidFill>
                  <a:latin typeface="Tw Cen MT" panose="020B0602020104020603"/>
                  <a:ea typeface="+mn-ea"/>
                  <a:cs typeface="+mn-cs"/>
                </a:rPr>
                <a:t>data frame to read data into</a:t>
              </a:r>
            </a:p>
            <a:p>
              <a:pPr algn="ctr" defTabSz="685800">
                <a:buClrTx/>
              </a:pPr>
              <a:endParaRPr lang="en-US" sz="1350" kern="1200" dirty="0">
                <a:solidFill>
                  <a:prstClr val="white"/>
                </a:solidFill>
                <a:latin typeface="Tw Cen MT" panose="020B0602020104020603"/>
                <a:ea typeface="+mn-ea"/>
                <a:cs typeface="+mn-cs"/>
              </a:endParaRPr>
            </a:p>
          </p:txBody>
        </p:sp>
        <p:sp>
          <p:nvSpPr>
            <p:cNvPr id="39" name="Rounded Rectangular Callout 38"/>
            <p:cNvSpPr/>
            <p:nvPr/>
          </p:nvSpPr>
          <p:spPr>
            <a:xfrm>
              <a:off x="7707086" y="2029080"/>
              <a:ext cx="1955868" cy="1246648"/>
            </a:xfrm>
            <a:prstGeom prst="wedgeRoundRectCallout">
              <a:avLst>
                <a:gd name="adj1" fmla="val -7610"/>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40" name="TextBox 39"/>
            <p:cNvSpPr txBox="1"/>
            <p:nvPr/>
          </p:nvSpPr>
          <p:spPr>
            <a:xfrm>
              <a:off x="7707086" y="1877870"/>
              <a:ext cx="1955868" cy="1538883"/>
            </a:xfrm>
            <a:prstGeom prst="rect">
              <a:avLst/>
            </a:prstGeom>
            <a:noFill/>
          </p:spPr>
          <p:txBody>
            <a:bodyPr wrap="square" rtlCol="0" anchor="ctr">
              <a:spAutoFit/>
            </a:bodyPr>
            <a:lstStyle/>
            <a:p>
              <a:pPr algn="ctr" defTabSz="685800">
                <a:buClrTx/>
              </a:pPr>
              <a:endParaRPr lang="en-US" sz="1350" kern="1200" dirty="0">
                <a:solidFill>
                  <a:prstClr val="white"/>
                </a:solidFill>
                <a:latin typeface="Tw Cen MT" panose="020B0602020104020603"/>
                <a:ea typeface="+mn-ea"/>
                <a:cs typeface="+mn-cs"/>
              </a:endParaRPr>
            </a:p>
            <a:p>
              <a:pPr algn="ctr" defTabSz="685800">
                <a:buClrTx/>
              </a:pPr>
              <a:r>
                <a:rPr lang="en-US" sz="2100" kern="1200" dirty="0">
                  <a:solidFill>
                    <a:prstClr val="white"/>
                  </a:solidFill>
                  <a:latin typeface="Tw Cen MT" panose="020B0602020104020603"/>
                  <a:ea typeface="+mn-ea"/>
                  <a:cs typeface="+mn-cs"/>
                </a:rPr>
                <a:t>name of </a:t>
              </a:r>
            </a:p>
            <a:p>
              <a:pPr algn="ctr" defTabSz="685800">
                <a:buClrTx/>
              </a:pPr>
              <a:r>
                <a:rPr lang="en-US" sz="2100" kern="1200" dirty="0">
                  <a:solidFill>
                    <a:prstClr val="white"/>
                  </a:solidFill>
                  <a:latin typeface="Tw Cen MT" panose="020B0602020104020603"/>
                  <a:ea typeface="+mn-ea"/>
                  <a:cs typeface="+mn-cs"/>
                </a:rPr>
                <a:t>CSV file</a:t>
              </a:r>
            </a:p>
            <a:p>
              <a:pPr algn="ctr" defTabSz="685800">
                <a:buClrTx/>
              </a:pPr>
              <a:endParaRPr lang="en-US" sz="1350" kern="1200" dirty="0">
                <a:solidFill>
                  <a:prstClr val="white"/>
                </a:solidFill>
                <a:latin typeface="Tw Cen MT" panose="020B0602020104020603"/>
                <a:ea typeface="+mn-ea"/>
                <a:cs typeface="+mn-cs"/>
              </a:endParaRPr>
            </a:p>
          </p:txBody>
        </p:sp>
      </p:grpSp>
    </p:spTree>
    <p:extLst>
      <p:ext uri="{BB962C8B-B14F-4D97-AF65-F5344CB8AC3E}">
        <p14:creationId xmlns:p14="http://schemas.microsoft.com/office/powerpoint/2010/main" val="1121866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265383" y="2630774"/>
            <a:ext cx="6530534" cy="491490"/>
            <a:chOff x="1975021" y="3162925"/>
            <a:chExt cx="8195807" cy="655320"/>
          </a:xfrm>
        </p:grpSpPr>
        <p:sp>
          <p:nvSpPr>
            <p:cNvPr id="7" name="Rectangle 6"/>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8" name="TextBox 7"/>
            <p:cNvSpPr txBox="1"/>
            <p:nvPr/>
          </p:nvSpPr>
          <p:spPr>
            <a:xfrm>
              <a:off x="1975021" y="3235065"/>
              <a:ext cx="8195807" cy="492443"/>
            </a:xfrm>
            <a:prstGeom prst="rect">
              <a:avLst/>
            </a:prstGeom>
            <a:noFill/>
          </p:spPr>
          <p:txBody>
            <a:bodyPr wrap="square" rtlCol="0">
              <a:spAutoFit/>
            </a:bodyPr>
            <a:lstStyle/>
            <a:p>
              <a:pPr defTabSz="685800">
                <a:buClrTx/>
              </a:pPr>
              <a:r>
                <a:rPr lang="en-US" sz="1800" i="1" kern="1200" dirty="0">
                  <a:solidFill>
                    <a:srgbClr val="0070C0"/>
                  </a:solidFill>
                  <a:latin typeface="Consolas" panose="020B0609020204030204" pitchFamily="49" charset="0"/>
                  <a:ea typeface="Monaco" charset="0"/>
                  <a:cs typeface="Consolas" panose="020B0609020204030204" pitchFamily="49" charset="0"/>
                </a:rPr>
                <a:t>  </a:t>
              </a:r>
              <a:r>
                <a:rPr lang="en-US" sz="1800" kern="1200" dirty="0" err="1">
                  <a:solidFill>
                    <a:srgbClr val="0070C0"/>
                  </a:solidFill>
                  <a:latin typeface="Consolas" panose="020B0609020204030204" pitchFamily="49" charset="0"/>
                  <a:ea typeface="Monaco" charset="0"/>
                  <a:cs typeface="Consolas" panose="020B0609020204030204" pitchFamily="49" charset="0"/>
                </a:rPr>
                <a:t>covid_testing</a:t>
              </a:r>
              <a:r>
                <a:rPr lang="en-US" sz="1800" kern="1200" dirty="0">
                  <a:solidFill>
                    <a:srgbClr val="0070C0"/>
                  </a:solidFill>
                  <a:latin typeface="Consolas" panose="020B0609020204030204" pitchFamily="49" charset="0"/>
                  <a:ea typeface="Monaco" charset="0"/>
                  <a:cs typeface="Consolas" panose="020B0609020204030204" pitchFamily="49" charset="0"/>
                </a:rPr>
                <a:t> </a:t>
              </a:r>
              <a:r>
                <a:rPr lang="en-US" sz="1800" kern="1200" dirty="0">
                  <a:solidFill>
                    <a:prstClr val="black"/>
                  </a:solidFill>
                  <a:latin typeface="Consolas" panose="020B0609020204030204" pitchFamily="49" charset="0"/>
                  <a:ea typeface="Monaco" charset="0"/>
                  <a:cs typeface="Consolas" panose="020B0609020204030204" pitchFamily="49" charset="0"/>
                </a:rPr>
                <a:t>&lt;- </a:t>
              </a:r>
              <a:r>
                <a:rPr lang="en-US" sz="1800" b="1" kern="1200" dirty="0" err="1">
                  <a:solidFill>
                    <a:prstClr val="black"/>
                  </a:solidFill>
                  <a:latin typeface="Consolas" panose="020B0609020204030204" pitchFamily="49" charset="0"/>
                  <a:ea typeface="Monaco" charset="0"/>
                  <a:cs typeface="Consolas" panose="020B0609020204030204" pitchFamily="49" charset="0"/>
                </a:rPr>
                <a:t>read_</a:t>
              </a:r>
              <a:r>
                <a:rPr lang="en-US" sz="1800" b="1" kern="1200" dirty="0" err="1">
                  <a:solidFill>
                    <a:srgbClr val="92D050"/>
                  </a:solidFill>
                  <a:latin typeface="Consolas" panose="020B0609020204030204" pitchFamily="49" charset="0"/>
                  <a:ea typeface="Monaco" charset="0"/>
                  <a:cs typeface="Consolas" panose="020B0609020204030204" pitchFamily="49" charset="0"/>
                </a:rPr>
                <a:t>excel</a:t>
              </a:r>
              <a:r>
                <a:rPr lang="en-US" sz="1800" kern="1200" dirty="0">
                  <a:solidFill>
                    <a:prstClr val="black"/>
                  </a:solidFill>
                  <a:latin typeface="Consolas" panose="020B0609020204030204" pitchFamily="49" charset="0"/>
                  <a:ea typeface="Monaco" charset="0"/>
                  <a:cs typeface="Consolas" panose="020B0609020204030204" pitchFamily="49" charset="0"/>
                </a:rPr>
                <a:t>(</a:t>
              </a:r>
              <a:r>
                <a:rPr lang="en-US" sz="1800" kern="1200" dirty="0">
                  <a:solidFill>
                    <a:srgbClr val="0070C0"/>
                  </a:solidFill>
                  <a:latin typeface="Consolas" panose="020B0609020204030204" pitchFamily="49" charset="0"/>
                  <a:ea typeface="Monaco" charset="0"/>
                  <a:cs typeface="Consolas" panose="020B0609020204030204" pitchFamily="49" charset="0"/>
                </a:rPr>
                <a:t>"</a:t>
              </a:r>
              <a:r>
                <a:rPr lang="en-US" sz="1800" kern="1200" dirty="0" err="1">
                  <a:solidFill>
                    <a:srgbClr val="0070C0"/>
                  </a:solidFill>
                  <a:latin typeface="Consolas" panose="020B0609020204030204" pitchFamily="49" charset="0"/>
                  <a:ea typeface="Monaco" charset="0"/>
                  <a:cs typeface="Consolas" panose="020B0609020204030204" pitchFamily="49" charset="0"/>
                </a:rPr>
                <a:t>covid_testing</a:t>
              </a:r>
              <a:r>
                <a:rPr lang="en-US" sz="1800" kern="1200" dirty="0" err="1">
                  <a:solidFill>
                    <a:srgbClr val="92D050"/>
                  </a:solidFill>
                  <a:latin typeface="Consolas" panose="020B0609020204030204" pitchFamily="49" charset="0"/>
                  <a:ea typeface="Monaco" charset="0"/>
                  <a:cs typeface="Consolas" panose="020B0609020204030204" pitchFamily="49" charset="0"/>
                </a:rPr>
                <a:t>.xls</a:t>
              </a:r>
              <a:r>
                <a:rPr lang="en-US" sz="1800" kern="1200" dirty="0">
                  <a:solidFill>
                    <a:srgbClr val="0070C0"/>
                  </a:solidFill>
                  <a:latin typeface="Consolas" panose="020B0609020204030204" pitchFamily="49" charset="0"/>
                  <a:ea typeface="Monaco" charset="0"/>
                  <a:cs typeface="Consolas" panose="020B0609020204030204" pitchFamily="49" charset="0"/>
                </a:rPr>
                <a:t>"</a:t>
              </a:r>
              <a:r>
                <a:rPr lang="en-US" sz="1800" kern="1200" dirty="0">
                  <a:solidFill>
                    <a:prstClr val="black"/>
                  </a:solidFill>
                  <a:latin typeface="Consolas" panose="020B0609020204030204" pitchFamily="49" charset="0"/>
                  <a:ea typeface="Monaco" charset="0"/>
                  <a:cs typeface="Consolas" panose="020B0609020204030204" pitchFamily="49" charset="0"/>
                </a:rPr>
                <a:t>)</a:t>
              </a:r>
            </a:p>
          </p:txBody>
        </p:sp>
      </p:grpSp>
      <p:sp>
        <p:nvSpPr>
          <p:cNvPr id="13" name="Rectangle 12"/>
          <p:cNvSpPr/>
          <p:nvPr/>
        </p:nvSpPr>
        <p:spPr>
          <a:xfrm>
            <a:off x="2843642" y="555733"/>
            <a:ext cx="3223959" cy="646331"/>
          </a:xfrm>
          <a:prstGeom prst="rect">
            <a:avLst/>
          </a:prstGeom>
        </p:spPr>
        <p:txBody>
          <a:bodyPr wrap="none">
            <a:spAutoFit/>
          </a:bodyPr>
          <a:lstStyle/>
          <a:p>
            <a:pPr defTabSz="685800">
              <a:buClrTx/>
            </a:pPr>
            <a:r>
              <a:rPr lang="en-US" sz="3600" kern="1200" dirty="0" err="1">
                <a:solidFill>
                  <a:prstClr val="black"/>
                </a:solidFill>
                <a:latin typeface="Consolas" panose="020B0609020204030204" pitchFamily="49" charset="0"/>
                <a:ea typeface="Monaco" charset="0"/>
                <a:cs typeface="Consolas" panose="020B0609020204030204" pitchFamily="49" charset="0"/>
              </a:rPr>
              <a:t>read_excel</a:t>
            </a:r>
            <a:r>
              <a:rPr lang="en-US" sz="3600" kern="1200" dirty="0">
                <a:solidFill>
                  <a:prstClr val="black"/>
                </a:solidFill>
                <a:latin typeface="Consolas" panose="020B0609020204030204" pitchFamily="49" charset="0"/>
                <a:ea typeface="Monaco" charset="0"/>
                <a:cs typeface="Consolas" panose="020B0609020204030204" pitchFamily="49" charset="0"/>
              </a:rPr>
              <a:t>()</a:t>
            </a:r>
            <a:endParaRPr lang="en-US" sz="3600" kern="1200" dirty="0">
              <a:solidFill>
                <a:prstClr val="black"/>
              </a:solidFill>
              <a:latin typeface="Consolas" panose="020B0609020204030204" pitchFamily="49" charset="0"/>
              <a:ea typeface="+mn-ea"/>
              <a:cs typeface="Consolas" panose="020B0609020204030204" pitchFamily="49" charset="0"/>
            </a:endParaRPr>
          </a:p>
        </p:txBody>
      </p:sp>
      <p:grpSp>
        <p:nvGrpSpPr>
          <p:cNvPr id="21" name="Group 20"/>
          <p:cNvGrpSpPr/>
          <p:nvPr/>
        </p:nvGrpSpPr>
        <p:grpSpPr>
          <a:xfrm>
            <a:off x="1457622" y="3542370"/>
            <a:ext cx="5459684" cy="1259469"/>
            <a:chOff x="1919035" y="4333415"/>
            <a:chExt cx="7279578" cy="1679292"/>
          </a:xfrm>
        </p:grpSpPr>
        <p:grpSp>
          <p:nvGrpSpPr>
            <p:cNvPr id="20" name="Group 19"/>
            <p:cNvGrpSpPr/>
            <p:nvPr/>
          </p:nvGrpSpPr>
          <p:grpSpPr>
            <a:xfrm>
              <a:off x="8187203" y="4729918"/>
              <a:ext cx="1011410" cy="1020522"/>
              <a:chOff x="8187203" y="4729918"/>
              <a:chExt cx="1011410" cy="1020522"/>
            </a:xfrm>
          </p:grpSpPr>
          <p:pic>
            <p:nvPicPr>
              <p:cNvPr id="14" name="Picture 13"/>
              <p:cNvPicPr>
                <a:picLocks noChangeAspect="1"/>
              </p:cNvPicPr>
              <p:nvPr/>
            </p:nvPicPr>
            <p:blipFill>
              <a:blip r:embed="rId3"/>
              <a:stretch>
                <a:fillRect/>
              </a:stretch>
            </p:blipFill>
            <p:spPr>
              <a:xfrm>
                <a:off x="8187203" y="4729918"/>
                <a:ext cx="1011410" cy="1020522"/>
              </a:xfrm>
              <a:prstGeom prst="rect">
                <a:avLst/>
              </a:prstGeom>
            </p:spPr>
          </p:pic>
          <p:sp>
            <p:nvSpPr>
              <p:cNvPr id="15" name="TextBox 14"/>
              <p:cNvSpPr txBox="1"/>
              <p:nvPr/>
            </p:nvSpPr>
            <p:spPr>
              <a:xfrm>
                <a:off x="8334023" y="4945989"/>
                <a:ext cx="687792" cy="553998"/>
              </a:xfrm>
              <a:prstGeom prst="rect">
                <a:avLst/>
              </a:prstGeom>
              <a:noFill/>
            </p:spPr>
            <p:txBody>
              <a:bodyPr wrap="square" rtlCol="0">
                <a:spAutoFit/>
              </a:bodyPr>
              <a:lstStyle/>
              <a:p>
                <a:pPr algn="ctr" defTabSz="685800">
                  <a:buClrTx/>
                </a:pPr>
                <a:r>
                  <a:rPr lang="en-US" sz="2100" kern="1200" dirty="0" err="1">
                    <a:solidFill>
                      <a:srgbClr val="92D050"/>
                    </a:solidFill>
                    <a:latin typeface="Tw Cen MT" panose="020B0602020104020603"/>
                    <a:ea typeface="+mn-ea"/>
                    <a:cs typeface="+mn-cs"/>
                  </a:rPr>
                  <a:t>xls</a:t>
                </a:r>
                <a:endParaRPr lang="en-US" sz="3000" kern="1200" dirty="0">
                  <a:solidFill>
                    <a:srgbClr val="92D050"/>
                  </a:solidFill>
                  <a:latin typeface="Tw Cen MT" panose="020B0602020104020603"/>
                  <a:ea typeface="+mn-ea"/>
                  <a:cs typeface="+mn-cs"/>
                </a:endParaRPr>
              </a:p>
            </p:txBody>
          </p:sp>
        </p:grpSp>
        <p:pic>
          <p:nvPicPr>
            <p:cNvPr id="16" name="Picture 15"/>
            <p:cNvPicPr>
              <a:picLocks noChangeAspect="1"/>
            </p:cNvPicPr>
            <p:nvPr/>
          </p:nvPicPr>
          <p:blipFill rotWithShape="1">
            <a:blip r:embed="rId4"/>
            <a:srcRect r="3730"/>
            <a:stretch/>
          </p:blipFill>
          <p:spPr>
            <a:xfrm>
              <a:off x="1919035" y="4333415"/>
              <a:ext cx="2862828" cy="1679292"/>
            </a:xfrm>
            <a:prstGeom prst="rect">
              <a:avLst/>
            </a:prstGeom>
          </p:spPr>
        </p:pic>
        <p:pic>
          <p:nvPicPr>
            <p:cNvPr id="17" name="Picture 16"/>
            <p:cNvPicPr>
              <a:picLocks noChangeAspect="1"/>
            </p:cNvPicPr>
            <p:nvPr/>
          </p:nvPicPr>
          <p:blipFill rotWithShape="1">
            <a:blip r:embed="rId5"/>
            <a:srcRect l="-14832" t="-12825" b="1"/>
            <a:stretch/>
          </p:blipFill>
          <p:spPr>
            <a:xfrm rot="16200000" flipV="1">
              <a:off x="6128664" y="3676983"/>
              <a:ext cx="851328" cy="3221309"/>
            </a:xfrm>
            <a:prstGeom prst="rect">
              <a:avLst/>
            </a:prstGeom>
          </p:spPr>
        </p:pic>
      </p:grpSp>
      <p:pic>
        <p:nvPicPr>
          <p:cNvPr id="23" name="Picture 22"/>
          <p:cNvPicPr>
            <a:picLocks noChangeAspect="1"/>
          </p:cNvPicPr>
          <p:nvPr/>
        </p:nvPicPr>
        <p:blipFill rotWithShape="1">
          <a:blip r:embed="rId5"/>
          <a:srcRect l="-14832" t="-12824" b="31927"/>
          <a:stretch/>
        </p:blipFill>
        <p:spPr>
          <a:xfrm rot="16200000" flipV="1">
            <a:off x="5081739" y="3660560"/>
            <a:ext cx="638496" cy="1194954"/>
          </a:xfrm>
          <a:prstGeom prst="rect">
            <a:avLst/>
          </a:prstGeom>
        </p:spPr>
      </p:pic>
      <p:grpSp>
        <p:nvGrpSpPr>
          <p:cNvPr id="36" name="Group 35"/>
          <p:cNvGrpSpPr/>
          <p:nvPr/>
        </p:nvGrpSpPr>
        <p:grpSpPr>
          <a:xfrm>
            <a:off x="1576390" y="1408401"/>
            <a:ext cx="5670826" cy="1154164"/>
            <a:chOff x="2101853" y="1877870"/>
            <a:chExt cx="7561101" cy="1538886"/>
          </a:xfrm>
        </p:grpSpPr>
        <p:sp>
          <p:nvSpPr>
            <p:cNvPr id="37" name="Rounded Rectangular Callout 36"/>
            <p:cNvSpPr/>
            <p:nvPr/>
          </p:nvSpPr>
          <p:spPr>
            <a:xfrm>
              <a:off x="2101853" y="2029080"/>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38" name="TextBox 37"/>
            <p:cNvSpPr txBox="1"/>
            <p:nvPr/>
          </p:nvSpPr>
          <p:spPr>
            <a:xfrm>
              <a:off x="2101853" y="1877873"/>
              <a:ext cx="2365216" cy="1538883"/>
            </a:xfrm>
            <a:prstGeom prst="rect">
              <a:avLst/>
            </a:prstGeom>
            <a:noFill/>
          </p:spPr>
          <p:txBody>
            <a:bodyPr wrap="square" rtlCol="0" anchor="ctr">
              <a:spAutoFit/>
            </a:bodyPr>
            <a:lstStyle/>
            <a:p>
              <a:pPr algn="ctr" defTabSz="685800">
                <a:buClrTx/>
              </a:pPr>
              <a:endParaRPr lang="en-US" sz="1350" kern="1200" dirty="0">
                <a:solidFill>
                  <a:prstClr val="white"/>
                </a:solidFill>
                <a:latin typeface="Tw Cen MT" panose="020B0602020104020603"/>
                <a:ea typeface="+mn-ea"/>
                <a:cs typeface="+mn-cs"/>
              </a:endParaRPr>
            </a:p>
            <a:p>
              <a:pPr algn="ctr" defTabSz="685800">
                <a:buClrTx/>
              </a:pPr>
              <a:r>
                <a:rPr lang="en-US" sz="2100" kern="1200" dirty="0">
                  <a:solidFill>
                    <a:prstClr val="white"/>
                  </a:solidFill>
                  <a:latin typeface="Tw Cen MT" panose="020B0602020104020603"/>
                  <a:ea typeface="+mn-ea"/>
                  <a:cs typeface="+mn-cs"/>
                </a:rPr>
                <a:t>data frame to read data into</a:t>
              </a:r>
            </a:p>
            <a:p>
              <a:pPr algn="ctr" defTabSz="685800">
                <a:buClrTx/>
              </a:pPr>
              <a:endParaRPr lang="en-US" sz="1350" kern="1200" dirty="0">
                <a:solidFill>
                  <a:prstClr val="white"/>
                </a:solidFill>
                <a:latin typeface="Tw Cen MT" panose="020B0602020104020603"/>
                <a:ea typeface="+mn-ea"/>
                <a:cs typeface="+mn-cs"/>
              </a:endParaRPr>
            </a:p>
          </p:txBody>
        </p:sp>
        <p:sp>
          <p:nvSpPr>
            <p:cNvPr id="39" name="Rounded Rectangular Callout 38"/>
            <p:cNvSpPr/>
            <p:nvPr/>
          </p:nvSpPr>
          <p:spPr>
            <a:xfrm>
              <a:off x="7707086" y="2029080"/>
              <a:ext cx="1955868" cy="1246648"/>
            </a:xfrm>
            <a:prstGeom prst="wedgeRoundRectCallout">
              <a:avLst>
                <a:gd name="adj1" fmla="val -7610"/>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defTabSz="685800">
                <a:buClrTx/>
              </a:pPr>
              <a:endParaRPr lang="en-US" sz="1350" kern="1200">
                <a:solidFill>
                  <a:prstClr val="white"/>
                </a:solidFill>
                <a:latin typeface="Tw Cen MT" panose="020B0602020104020603"/>
              </a:endParaRPr>
            </a:p>
          </p:txBody>
        </p:sp>
        <p:sp>
          <p:nvSpPr>
            <p:cNvPr id="40" name="TextBox 39"/>
            <p:cNvSpPr txBox="1"/>
            <p:nvPr/>
          </p:nvSpPr>
          <p:spPr>
            <a:xfrm>
              <a:off x="7707086" y="1877870"/>
              <a:ext cx="1955868" cy="1538883"/>
            </a:xfrm>
            <a:prstGeom prst="rect">
              <a:avLst/>
            </a:prstGeom>
            <a:noFill/>
          </p:spPr>
          <p:txBody>
            <a:bodyPr wrap="square" rtlCol="0" anchor="ctr">
              <a:spAutoFit/>
            </a:bodyPr>
            <a:lstStyle/>
            <a:p>
              <a:pPr algn="ctr" defTabSz="685800">
                <a:buClrTx/>
              </a:pPr>
              <a:endParaRPr lang="en-US" sz="1350" kern="1200" dirty="0">
                <a:solidFill>
                  <a:prstClr val="white"/>
                </a:solidFill>
                <a:latin typeface="Tw Cen MT" panose="020B0602020104020603"/>
                <a:ea typeface="+mn-ea"/>
                <a:cs typeface="+mn-cs"/>
              </a:endParaRPr>
            </a:p>
            <a:p>
              <a:pPr algn="ctr" defTabSz="685800">
                <a:buClrTx/>
              </a:pPr>
              <a:r>
                <a:rPr lang="en-US" sz="2100" kern="1200" dirty="0">
                  <a:solidFill>
                    <a:prstClr val="white"/>
                  </a:solidFill>
                  <a:latin typeface="Tw Cen MT" panose="020B0602020104020603"/>
                  <a:ea typeface="+mn-ea"/>
                  <a:cs typeface="+mn-cs"/>
                </a:rPr>
                <a:t>name of </a:t>
              </a:r>
            </a:p>
            <a:p>
              <a:pPr algn="ctr" defTabSz="685800">
                <a:buClrTx/>
              </a:pPr>
              <a:r>
                <a:rPr lang="en-US" sz="2100" kern="1200" dirty="0">
                  <a:solidFill>
                    <a:prstClr val="white"/>
                  </a:solidFill>
                  <a:latin typeface="Tw Cen MT" panose="020B0602020104020603"/>
                  <a:ea typeface="+mn-ea"/>
                  <a:cs typeface="+mn-cs"/>
                </a:rPr>
                <a:t>Excel file</a:t>
              </a:r>
            </a:p>
            <a:p>
              <a:pPr algn="ctr" defTabSz="685800">
                <a:buClrTx/>
              </a:pPr>
              <a:endParaRPr lang="en-US" sz="1350" kern="1200" dirty="0">
                <a:solidFill>
                  <a:prstClr val="white"/>
                </a:solidFill>
                <a:latin typeface="Tw Cen MT" panose="020B0602020104020603"/>
                <a:ea typeface="+mn-ea"/>
                <a:cs typeface="+mn-cs"/>
              </a:endParaRPr>
            </a:p>
          </p:txBody>
        </p:sp>
      </p:grpSp>
      <p:pic>
        <p:nvPicPr>
          <p:cNvPr id="1026" name="Picture 2" descr="readxl hex logo&quot; iPad Case &amp; Skin by RStudio-Inc | Redbubble">
            <a:extLst>
              <a:ext uri="{FF2B5EF4-FFF2-40B4-BE49-F238E27FC236}">
                <a16:creationId xmlns:a16="http://schemas.microsoft.com/office/drawing/2014/main" id="{DCFFE8BB-2C81-E34D-87CF-A327546605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95916" y="3621374"/>
            <a:ext cx="1240930" cy="1522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505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w Cen MT" panose="020B0602020104020603" pitchFamily="34" charset="77"/>
              </a:rPr>
              <a:t>Your Turn</a:t>
            </a:r>
          </a:p>
        </p:txBody>
      </p:sp>
      <p:sp>
        <p:nvSpPr>
          <p:cNvPr id="3" name="Text Placeholder 2"/>
          <p:cNvSpPr>
            <a:spLocks noGrp="1"/>
          </p:cNvSpPr>
          <p:nvPr>
            <p:ph type="body" sz="quarter" idx="13"/>
          </p:nvPr>
        </p:nvSpPr>
        <p:spPr>
          <a:xfrm>
            <a:off x="768096" y="1678782"/>
            <a:ext cx="7290054" cy="3025806"/>
          </a:xfrm>
        </p:spPr>
        <p:txBody>
          <a:bodyPr>
            <a:normAutofit/>
          </a:bodyPr>
          <a:lstStyle/>
          <a:p>
            <a:r>
              <a:rPr lang="en-US" sz="2700" dirty="0"/>
              <a:t>Suppose you want to import data from a file that’s similar to a CSV but uses vertical bars (</a:t>
            </a:r>
            <a:r>
              <a:rPr lang="en-US" sz="2700" b="1" dirty="0">
                <a:solidFill>
                  <a:schemeClr val="accent2"/>
                </a:solidFill>
                <a:latin typeface="Monaco" charset="0"/>
                <a:ea typeface="Monaco" charset="0"/>
                <a:cs typeface="Monaco" charset="0"/>
              </a:rPr>
              <a:t>|</a:t>
            </a:r>
            <a:r>
              <a:rPr lang="en-US" sz="2700" dirty="0"/>
              <a:t>) instead of commas (</a:t>
            </a:r>
            <a:r>
              <a:rPr lang="en-US" sz="2700" b="1" dirty="0">
                <a:solidFill>
                  <a:schemeClr val="accent2"/>
                </a:solidFill>
                <a:latin typeface="Monaco" charset="0"/>
                <a:ea typeface="Monaco" charset="0"/>
                <a:cs typeface="Monaco" charset="0"/>
              </a:rPr>
              <a:t>,</a:t>
            </a:r>
            <a:r>
              <a:rPr lang="en-US" sz="2700" dirty="0"/>
              <a:t>) as the separator between data fields. </a:t>
            </a:r>
          </a:p>
          <a:p>
            <a:r>
              <a:rPr lang="en-US" sz="2700" dirty="0"/>
              <a:t>Think about this for a minute then share your thoughts on how you would go about figuring out how to do this.</a:t>
            </a:r>
          </a:p>
        </p:txBody>
      </p:sp>
    </p:spTree>
    <p:extLst>
      <p:ext uri="{BB962C8B-B14F-4D97-AF65-F5344CB8AC3E}">
        <p14:creationId xmlns:p14="http://schemas.microsoft.com/office/powerpoint/2010/main" val="3087702205"/>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CHOP Buerger Building">
  <a:themeElements>
    <a:clrScheme name="CHOP Custom">
      <a:dk1>
        <a:srgbClr val="D11960"/>
      </a:dk1>
      <a:lt1>
        <a:srgbClr val="FFFFFE"/>
      </a:lt1>
      <a:dk2>
        <a:srgbClr val="FFFFFE"/>
      </a:dk2>
      <a:lt2>
        <a:srgbClr val="584B3D"/>
      </a:lt2>
      <a:accent1>
        <a:srgbClr val="3E9CC9"/>
      </a:accent1>
      <a:accent2>
        <a:srgbClr val="D11960"/>
      </a:accent2>
      <a:accent3>
        <a:srgbClr val="5C8D29"/>
      </a:accent3>
      <a:accent4>
        <a:srgbClr val="97C5DF"/>
      </a:accent4>
      <a:accent5>
        <a:srgbClr val="E5849B"/>
      </a:accent5>
      <a:accent6>
        <a:srgbClr val="9FBE7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RCDA MGH 2018 Template" id="{EDF309EF-84D3-1348-B69F-FB3BCAEF6D5D}" vid="{E8ADBC31-0938-DF46-B2BA-A65B80794F3D}"/>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2110</Words>
  <Application>Microsoft Macintosh PowerPoint</Application>
  <PresentationFormat>On-screen Show (16:9)</PresentationFormat>
  <Paragraphs>200</Paragraphs>
  <Slides>22</Slides>
  <Notes>21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Arial</vt:lpstr>
      <vt:lpstr>Calibri</vt:lpstr>
      <vt:lpstr>Consolas</vt:lpstr>
      <vt:lpstr>Georgia</vt:lpstr>
      <vt:lpstr>Monaco</vt:lpstr>
      <vt:lpstr>Tw Cen MT</vt:lpstr>
      <vt:lpstr>Tw Cen MT Condensed</vt:lpstr>
      <vt:lpstr>Wingdings 3</vt:lpstr>
      <vt:lpstr>CHOP Buerger Building</vt:lpstr>
      <vt:lpstr>Integral</vt:lpstr>
      <vt:lpstr>Intro to R: Mini Project</vt:lpstr>
      <vt:lpstr>Introductions!</vt:lpstr>
      <vt:lpstr>What makes a “good” project?</vt:lpstr>
      <vt:lpstr>Coming up with a project</vt:lpstr>
      <vt:lpstr>PowerPoint Presentation</vt:lpstr>
      <vt:lpstr>How to Get Help When You Get Stuck</vt:lpstr>
      <vt:lpstr>PowerPoint Presentation</vt:lpstr>
      <vt:lpstr>PowerPoint Presentation</vt:lpstr>
      <vt:lpstr>Your Turn</vt:lpstr>
      <vt:lpstr>PowerPoint Presentation</vt:lpstr>
      <vt:lpstr>The Basic Approach to Getting Un-Stuck</vt:lpstr>
      <vt:lpstr>Scenario 1: You get an Error</vt:lpstr>
      <vt:lpstr>PowerPoint Presentation</vt:lpstr>
      <vt:lpstr>PowerPoint Presentation</vt:lpstr>
      <vt:lpstr>Scenario 2: You Know What You Want to Do But Don’t Know How to Do it in R</vt:lpstr>
      <vt:lpstr>PowerPoint Presentation</vt:lpstr>
      <vt:lpstr>Resources</vt:lpstr>
      <vt:lpstr>Useful tools</vt:lpstr>
      <vt:lpstr>Useful tools</vt:lpstr>
      <vt:lpstr>Presenting Your Hard Work!</vt:lpstr>
      <vt:lpstr>Presentations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R: Mini Project</dc:title>
  <cp:lastModifiedBy>Kadauke, Stephan</cp:lastModifiedBy>
  <cp:revision>27</cp:revision>
  <dcterms:modified xsi:type="dcterms:W3CDTF">2020-12-19T00:59:33Z</dcterms:modified>
</cp:coreProperties>
</file>